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50"/>
  </p:notesMasterIdLst>
  <p:sldIdLst>
    <p:sldId id="318" r:id="rId2"/>
    <p:sldId id="268" r:id="rId3"/>
    <p:sldId id="265" r:id="rId4"/>
    <p:sldId id="312" r:id="rId5"/>
    <p:sldId id="320" r:id="rId6"/>
    <p:sldId id="264" r:id="rId7"/>
    <p:sldId id="266" r:id="rId8"/>
    <p:sldId id="257" r:id="rId9"/>
    <p:sldId id="272" r:id="rId10"/>
    <p:sldId id="273" r:id="rId11"/>
    <p:sldId id="315" r:id="rId12"/>
    <p:sldId id="271" r:id="rId13"/>
    <p:sldId id="309" r:id="rId14"/>
    <p:sldId id="270" r:id="rId15"/>
    <p:sldId id="307" r:id="rId16"/>
    <p:sldId id="293" r:id="rId17"/>
    <p:sldId id="291" r:id="rId18"/>
    <p:sldId id="313" r:id="rId19"/>
    <p:sldId id="304" r:id="rId20"/>
    <p:sldId id="285" r:id="rId21"/>
    <p:sldId id="292" r:id="rId22"/>
    <p:sldId id="310" r:id="rId23"/>
    <p:sldId id="316" r:id="rId24"/>
    <p:sldId id="296" r:id="rId25"/>
    <p:sldId id="299" r:id="rId26"/>
    <p:sldId id="323" r:id="rId27"/>
    <p:sldId id="308" r:id="rId28"/>
    <p:sldId id="288" r:id="rId29"/>
    <p:sldId id="297" r:id="rId30"/>
    <p:sldId id="314" r:id="rId31"/>
    <p:sldId id="278" r:id="rId32"/>
    <p:sldId id="276" r:id="rId33"/>
    <p:sldId id="275" r:id="rId34"/>
    <p:sldId id="322" r:id="rId35"/>
    <p:sldId id="286" r:id="rId36"/>
    <p:sldId id="287" r:id="rId37"/>
    <p:sldId id="317" r:id="rId38"/>
    <p:sldId id="302" r:id="rId39"/>
    <p:sldId id="303" r:id="rId40"/>
    <p:sldId id="305" r:id="rId41"/>
    <p:sldId id="306" r:id="rId42"/>
    <p:sldId id="321" r:id="rId43"/>
    <p:sldId id="281" r:id="rId44"/>
    <p:sldId id="282" r:id="rId45"/>
    <p:sldId id="300" r:id="rId46"/>
    <p:sldId id="260" r:id="rId47"/>
    <p:sldId id="301" r:id="rId48"/>
    <p:sldId id="26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7" autoAdjust="0"/>
    <p:restoredTop sz="94609" autoAdjust="0"/>
  </p:normalViewPr>
  <p:slideViewPr>
    <p:cSldViewPr>
      <p:cViewPr>
        <p:scale>
          <a:sx n="90" d="100"/>
          <a:sy n="90" d="100"/>
        </p:scale>
        <p:origin x="288" y="256"/>
      </p:cViewPr>
      <p:guideLst>
        <p:guide orient="horz" pos="2160"/>
        <p:guide pos="2880"/>
      </p:guideLst>
    </p:cSldViewPr>
  </p:slideViewPr>
  <p:outlineViewPr>
    <p:cViewPr>
      <p:scale>
        <a:sx n="33" d="100"/>
        <a:sy n="33" d="100"/>
      </p:scale>
      <p:origin x="42" y="7854"/>
    </p:cViewPr>
  </p:outlineViewPr>
  <p:notesTextViewPr>
    <p:cViewPr>
      <p:scale>
        <a:sx n="100" d="100"/>
        <a:sy n="100" d="100"/>
      </p:scale>
      <p:origin x="0" y="0"/>
    </p:cViewPr>
  </p:notesTextViewPr>
  <p:sorterViewPr>
    <p:cViewPr>
      <p:scale>
        <a:sx n="60" d="100"/>
        <a:sy n="60" d="100"/>
      </p:scale>
      <p:origin x="0" y="-5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60E3A9-6680-4FA0-A7F8-7F96E0AB654D}" type="doc">
      <dgm:prSet loTypeId="urn:microsoft.com/office/officeart/2005/8/layout/venn2" loCatId="relationship" qsTypeId="urn:microsoft.com/office/officeart/2005/8/quickstyle/simple1" qsCatId="simple" csTypeId="urn:microsoft.com/office/officeart/2005/8/colors/colorful1#2" csCatId="colorful" phldr="1"/>
      <dgm:spPr/>
      <dgm:t>
        <a:bodyPr/>
        <a:lstStyle/>
        <a:p>
          <a:endParaRPr lang="en-US"/>
        </a:p>
      </dgm:t>
    </dgm:pt>
    <dgm:pt modelId="{10A5A6AA-32B4-4BA3-955A-C8EB6DE32959}">
      <dgm:prSet phldrT="[Text]"/>
      <dgm:spPr/>
      <dgm:t>
        <a:bodyPr/>
        <a:lstStyle/>
        <a:p>
          <a:r>
            <a:rPr lang="en-US" b="1">
              <a:solidFill>
                <a:schemeClr val="tx1"/>
              </a:solidFill>
            </a:rPr>
            <a:t>Program Managers, Administrators</a:t>
          </a:r>
        </a:p>
      </dgm:t>
    </dgm:pt>
    <dgm:pt modelId="{49ACBEC7-2A29-4964-9BD7-25E5FB328783}" type="parTrans" cxnId="{327496E0-35D4-42A4-809D-CE53ECDEF448}">
      <dgm:prSet/>
      <dgm:spPr/>
      <dgm:t>
        <a:bodyPr/>
        <a:lstStyle/>
        <a:p>
          <a:endParaRPr lang="en-US"/>
        </a:p>
      </dgm:t>
    </dgm:pt>
    <dgm:pt modelId="{8B69A20D-4677-4239-82D8-38386DA768CC}" type="sibTrans" cxnId="{327496E0-35D4-42A4-809D-CE53ECDEF448}">
      <dgm:prSet/>
      <dgm:spPr/>
      <dgm:t>
        <a:bodyPr/>
        <a:lstStyle/>
        <a:p>
          <a:endParaRPr lang="en-US"/>
        </a:p>
      </dgm:t>
    </dgm:pt>
    <dgm:pt modelId="{0AC056E3-3732-449B-8E24-55D2B905113A}">
      <dgm:prSet phldrT="[Text]"/>
      <dgm:spPr/>
      <dgm:t>
        <a:bodyPr/>
        <a:lstStyle/>
        <a:p>
          <a:r>
            <a:rPr lang="en-US" b="1">
              <a:solidFill>
                <a:schemeClr val="tx1"/>
              </a:solidFill>
            </a:rPr>
            <a:t>Clinicians &amp; Clinical Providers</a:t>
          </a:r>
        </a:p>
      </dgm:t>
    </dgm:pt>
    <dgm:pt modelId="{DCFDF861-1354-404C-BFF7-012A99BF1193}" type="parTrans" cxnId="{9356C226-AF88-4D33-9246-65C7735F034D}">
      <dgm:prSet/>
      <dgm:spPr/>
      <dgm:t>
        <a:bodyPr/>
        <a:lstStyle/>
        <a:p>
          <a:endParaRPr lang="en-US"/>
        </a:p>
      </dgm:t>
    </dgm:pt>
    <dgm:pt modelId="{F4C017AF-69FE-4AD2-B25D-E7AB0BDD3BA9}" type="sibTrans" cxnId="{9356C226-AF88-4D33-9246-65C7735F034D}">
      <dgm:prSet/>
      <dgm:spPr/>
      <dgm:t>
        <a:bodyPr/>
        <a:lstStyle/>
        <a:p>
          <a:endParaRPr lang="en-US"/>
        </a:p>
      </dgm:t>
    </dgm:pt>
    <dgm:pt modelId="{70CD9051-BB7F-43A5-8F8C-4B660ABE79BE}">
      <dgm:prSet phldrT="[Text]"/>
      <dgm:spPr/>
      <dgm:t>
        <a:bodyPr/>
        <a:lstStyle/>
        <a:p>
          <a:r>
            <a:rPr lang="en-US" b="1">
              <a:solidFill>
                <a:schemeClr val="tx1"/>
              </a:solidFill>
            </a:rPr>
            <a:t>Direct Care Staff</a:t>
          </a:r>
        </a:p>
      </dgm:t>
    </dgm:pt>
    <dgm:pt modelId="{32F751CF-1F17-4C07-95C3-9ABE0EAB85EC}" type="parTrans" cxnId="{BEB9E34A-D80E-4D4C-9451-6B066F3646CA}">
      <dgm:prSet/>
      <dgm:spPr/>
      <dgm:t>
        <a:bodyPr/>
        <a:lstStyle/>
        <a:p>
          <a:endParaRPr lang="en-US"/>
        </a:p>
      </dgm:t>
    </dgm:pt>
    <dgm:pt modelId="{20F4521D-185C-4732-AD30-3C86605405DF}" type="sibTrans" cxnId="{BEB9E34A-D80E-4D4C-9451-6B066F3646CA}">
      <dgm:prSet/>
      <dgm:spPr/>
      <dgm:t>
        <a:bodyPr/>
        <a:lstStyle/>
        <a:p>
          <a:endParaRPr lang="en-US"/>
        </a:p>
      </dgm:t>
    </dgm:pt>
    <dgm:pt modelId="{DC69771D-0515-4F4E-BA79-8465EEB37485}">
      <dgm:prSet phldrT="[Text]"/>
      <dgm:spPr/>
      <dgm:t>
        <a:bodyPr/>
        <a:lstStyle/>
        <a:p>
          <a:r>
            <a:rPr lang="en-US" b="1">
              <a:solidFill>
                <a:schemeClr val="tx1"/>
              </a:solidFill>
            </a:rPr>
            <a:t>Kids &amp; Families</a:t>
          </a:r>
        </a:p>
      </dgm:t>
    </dgm:pt>
    <dgm:pt modelId="{6663D83F-B5C8-461B-A7E4-C1349E9AB67E}" type="parTrans" cxnId="{3DC68003-EA0F-4ED0-98AC-64B675675D5E}">
      <dgm:prSet/>
      <dgm:spPr/>
      <dgm:t>
        <a:bodyPr/>
        <a:lstStyle/>
        <a:p>
          <a:endParaRPr lang="en-US"/>
        </a:p>
      </dgm:t>
    </dgm:pt>
    <dgm:pt modelId="{766405E9-654D-48FB-A8CC-8333559232FD}" type="sibTrans" cxnId="{3DC68003-EA0F-4ED0-98AC-64B675675D5E}">
      <dgm:prSet/>
      <dgm:spPr/>
      <dgm:t>
        <a:bodyPr/>
        <a:lstStyle/>
        <a:p>
          <a:endParaRPr lang="en-US"/>
        </a:p>
      </dgm:t>
    </dgm:pt>
    <dgm:pt modelId="{91D3F3AE-801A-494A-B6D3-6DA08F3DE78B}">
      <dgm:prSet/>
      <dgm:spPr/>
      <dgm:t>
        <a:bodyPr/>
        <a:lstStyle/>
        <a:p>
          <a:r>
            <a:rPr lang="en-US" b="1">
              <a:solidFill>
                <a:schemeClr val="tx1"/>
              </a:solidFill>
            </a:rPr>
            <a:t>Community Stakeholders, Funding Sources</a:t>
          </a:r>
        </a:p>
      </dgm:t>
    </dgm:pt>
    <dgm:pt modelId="{D46BB900-4574-4242-9316-738A73C485E7}" type="parTrans" cxnId="{7541140A-69A2-4A40-8668-6A4F8B6D33C5}">
      <dgm:prSet/>
      <dgm:spPr/>
      <dgm:t>
        <a:bodyPr/>
        <a:lstStyle/>
        <a:p>
          <a:endParaRPr lang="en-US"/>
        </a:p>
      </dgm:t>
    </dgm:pt>
    <dgm:pt modelId="{EFF0F51A-78DB-4647-A839-9679B982DDF5}" type="sibTrans" cxnId="{7541140A-69A2-4A40-8668-6A4F8B6D33C5}">
      <dgm:prSet/>
      <dgm:spPr/>
      <dgm:t>
        <a:bodyPr/>
        <a:lstStyle/>
        <a:p>
          <a:endParaRPr lang="en-US"/>
        </a:p>
      </dgm:t>
    </dgm:pt>
    <dgm:pt modelId="{5DCDAA81-B4D6-4525-B2F5-E5A21CA1D7AD}" type="pres">
      <dgm:prSet presAssocID="{1660E3A9-6680-4FA0-A7F8-7F96E0AB654D}" presName="Name0" presStyleCnt="0">
        <dgm:presLayoutVars>
          <dgm:chMax val="7"/>
          <dgm:resizeHandles val="exact"/>
        </dgm:presLayoutVars>
      </dgm:prSet>
      <dgm:spPr/>
    </dgm:pt>
    <dgm:pt modelId="{B7CC896A-860D-49A3-8BED-9F9B6FADC17A}" type="pres">
      <dgm:prSet presAssocID="{1660E3A9-6680-4FA0-A7F8-7F96E0AB654D}" presName="comp1" presStyleCnt="0"/>
      <dgm:spPr/>
    </dgm:pt>
    <dgm:pt modelId="{D532CC6B-6683-407B-B742-2299ED256A17}" type="pres">
      <dgm:prSet presAssocID="{1660E3A9-6680-4FA0-A7F8-7F96E0AB654D}" presName="circle1" presStyleLbl="node1" presStyleIdx="0" presStyleCnt="5" custLinFactNeighborX="-625" custLinFactNeighborY="16250"/>
      <dgm:spPr/>
    </dgm:pt>
    <dgm:pt modelId="{C50A56A7-C3E1-445C-81A3-14EA7FB52537}" type="pres">
      <dgm:prSet presAssocID="{1660E3A9-6680-4FA0-A7F8-7F96E0AB654D}" presName="c1text" presStyleLbl="node1" presStyleIdx="0" presStyleCnt="5">
        <dgm:presLayoutVars>
          <dgm:bulletEnabled val="1"/>
        </dgm:presLayoutVars>
      </dgm:prSet>
      <dgm:spPr/>
    </dgm:pt>
    <dgm:pt modelId="{0F60997A-407C-4EA1-A492-AF6B4E1F0D06}" type="pres">
      <dgm:prSet presAssocID="{1660E3A9-6680-4FA0-A7F8-7F96E0AB654D}" presName="comp2" presStyleCnt="0"/>
      <dgm:spPr/>
    </dgm:pt>
    <dgm:pt modelId="{DEF46A4F-38AC-4994-9562-25F98EB4D564}" type="pres">
      <dgm:prSet presAssocID="{1660E3A9-6680-4FA0-A7F8-7F96E0AB654D}" presName="circle2" presStyleLbl="node1" presStyleIdx="1" presStyleCnt="5"/>
      <dgm:spPr/>
    </dgm:pt>
    <dgm:pt modelId="{CEC1D5CF-F790-4B2A-86BE-4CC72B02E061}" type="pres">
      <dgm:prSet presAssocID="{1660E3A9-6680-4FA0-A7F8-7F96E0AB654D}" presName="c2text" presStyleLbl="node1" presStyleIdx="1" presStyleCnt="5">
        <dgm:presLayoutVars>
          <dgm:bulletEnabled val="1"/>
        </dgm:presLayoutVars>
      </dgm:prSet>
      <dgm:spPr/>
    </dgm:pt>
    <dgm:pt modelId="{21929C13-3EB4-4BDE-AEA2-F915CA1284B4}" type="pres">
      <dgm:prSet presAssocID="{1660E3A9-6680-4FA0-A7F8-7F96E0AB654D}" presName="comp3" presStyleCnt="0"/>
      <dgm:spPr/>
    </dgm:pt>
    <dgm:pt modelId="{A7E02632-B6B1-4247-AAAD-B8900D8390AB}" type="pres">
      <dgm:prSet presAssocID="{1660E3A9-6680-4FA0-A7F8-7F96E0AB654D}" presName="circle3" presStyleLbl="node1" presStyleIdx="2" presStyleCnt="5"/>
      <dgm:spPr/>
    </dgm:pt>
    <dgm:pt modelId="{7E51E167-94CD-4FD0-86D1-10BC0E4D9B33}" type="pres">
      <dgm:prSet presAssocID="{1660E3A9-6680-4FA0-A7F8-7F96E0AB654D}" presName="c3text" presStyleLbl="node1" presStyleIdx="2" presStyleCnt="5">
        <dgm:presLayoutVars>
          <dgm:bulletEnabled val="1"/>
        </dgm:presLayoutVars>
      </dgm:prSet>
      <dgm:spPr/>
    </dgm:pt>
    <dgm:pt modelId="{AFB377E3-282A-4DA4-9D93-A434D7E000C5}" type="pres">
      <dgm:prSet presAssocID="{1660E3A9-6680-4FA0-A7F8-7F96E0AB654D}" presName="comp4" presStyleCnt="0"/>
      <dgm:spPr/>
    </dgm:pt>
    <dgm:pt modelId="{AE15E63D-11BB-4C47-BDB3-4C47837A93DA}" type="pres">
      <dgm:prSet presAssocID="{1660E3A9-6680-4FA0-A7F8-7F96E0AB654D}" presName="circle4" presStyleLbl="node1" presStyleIdx="3" presStyleCnt="5"/>
      <dgm:spPr/>
    </dgm:pt>
    <dgm:pt modelId="{522A44B5-9AFF-4215-B39A-77BA524B1546}" type="pres">
      <dgm:prSet presAssocID="{1660E3A9-6680-4FA0-A7F8-7F96E0AB654D}" presName="c4text" presStyleLbl="node1" presStyleIdx="3" presStyleCnt="5">
        <dgm:presLayoutVars>
          <dgm:bulletEnabled val="1"/>
        </dgm:presLayoutVars>
      </dgm:prSet>
      <dgm:spPr/>
    </dgm:pt>
    <dgm:pt modelId="{A87320DF-63B9-4018-AAFC-DAC5C0B8AC41}" type="pres">
      <dgm:prSet presAssocID="{1660E3A9-6680-4FA0-A7F8-7F96E0AB654D}" presName="comp5" presStyleCnt="0"/>
      <dgm:spPr/>
    </dgm:pt>
    <dgm:pt modelId="{5487F03F-885A-489A-BFA1-BFD4D47B6BD7}" type="pres">
      <dgm:prSet presAssocID="{1660E3A9-6680-4FA0-A7F8-7F96E0AB654D}" presName="circle5" presStyleLbl="node1" presStyleIdx="4" presStyleCnt="5"/>
      <dgm:spPr/>
    </dgm:pt>
    <dgm:pt modelId="{F92AAEFC-DBE3-424A-B54F-71CD9F1C8C1D}" type="pres">
      <dgm:prSet presAssocID="{1660E3A9-6680-4FA0-A7F8-7F96E0AB654D}" presName="c5text" presStyleLbl="node1" presStyleIdx="4" presStyleCnt="5">
        <dgm:presLayoutVars>
          <dgm:bulletEnabled val="1"/>
        </dgm:presLayoutVars>
      </dgm:prSet>
      <dgm:spPr/>
    </dgm:pt>
  </dgm:ptLst>
  <dgm:cxnLst>
    <dgm:cxn modelId="{3DC68003-EA0F-4ED0-98AC-64B675675D5E}" srcId="{1660E3A9-6680-4FA0-A7F8-7F96E0AB654D}" destId="{DC69771D-0515-4F4E-BA79-8465EEB37485}" srcOrd="4" destOrd="0" parTransId="{6663D83F-B5C8-461B-A7E4-C1349E9AB67E}" sibTransId="{766405E9-654D-48FB-A8CC-8333559232FD}"/>
    <dgm:cxn modelId="{7541140A-69A2-4A40-8668-6A4F8B6D33C5}" srcId="{1660E3A9-6680-4FA0-A7F8-7F96E0AB654D}" destId="{91D3F3AE-801A-494A-B6D3-6DA08F3DE78B}" srcOrd="0" destOrd="0" parTransId="{D46BB900-4574-4242-9316-738A73C485E7}" sibTransId="{EFF0F51A-78DB-4647-A839-9679B982DDF5}"/>
    <dgm:cxn modelId="{4F81690F-2EAD-434D-A56E-832B6798581F}" type="presOf" srcId="{DC69771D-0515-4F4E-BA79-8465EEB37485}" destId="{5487F03F-885A-489A-BFA1-BFD4D47B6BD7}" srcOrd="0" destOrd="0" presId="urn:microsoft.com/office/officeart/2005/8/layout/venn2"/>
    <dgm:cxn modelId="{06FE0C20-48F5-47D4-8D7E-10A344FBAE24}" type="presOf" srcId="{70CD9051-BB7F-43A5-8F8C-4B660ABE79BE}" destId="{522A44B5-9AFF-4215-B39A-77BA524B1546}" srcOrd="1" destOrd="0" presId="urn:microsoft.com/office/officeart/2005/8/layout/venn2"/>
    <dgm:cxn modelId="{9356C226-AF88-4D33-9246-65C7735F034D}" srcId="{1660E3A9-6680-4FA0-A7F8-7F96E0AB654D}" destId="{0AC056E3-3732-449B-8E24-55D2B905113A}" srcOrd="2" destOrd="0" parTransId="{DCFDF861-1354-404C-BFF7-012A99BF1193}" sibTransId="{F4C017AF-69FE-4AD2-B25D-E7AB0BDD3BA9}"/>
    <dgm:cxn modelId="{BEB9E34A-D80E-4D4C-9451-6B066F3646CA}" srcId="{1660E3A9-6680-4FA0-A7F8-7F96E0AB654D}" destId="{70CD9051-BB7F-43A5-8F8C-4B660ABE79BE}" srcOrd="3" destOrd="0" parTransId="{32F751CF-1F17-4C07-95C3-9ABE0EAB85EC}" sibTransId="{20F4521D-185C-4732-AD30-3C86605405DF}"/>
    <dgm:cxn modelId="{B24BB869-C93A-4F02-9810-1306873B1CCC}" type="presOf" srcId="{DC69771D-0515-4F4E-BA79-8465EEB37485}" destId="{F92AAEFC-DBE3-424A-B54F-71CD9F1C8C1D}" srcOrd="1" destOrd="0" presId="urn:microsoft.com/office/officeart/2005/8/layout/venn2"/>
    <dgm:cxn modelId="{267BF378-5121-4E63-BFC8-BB61273851E1}" type="presOf" srcId="{10A5A6AA-32B4-4BA3-955A-C8EB6DE32959}" destId="{DEF46A4F-38AC-4994-9562-25F98EB4D564}" srcOrd="0" destOrd="0" presId="urn:microsoft.com/office/officeart/2005/8/layout/venn2"/>
    <dgm:cxn modelId="{E946DD80-2523-4D3F-A781-88D74B9A6622}" type="presOf" srcId="{10A5A6AA-32B4-4BA3-955A-C8EB6DE32959}" destId="{CEC1D5CF-F790-4B2A-86BE-4CC72B02E061}" srcOrd="1" destOrd="0" presId="urn:microsoft.com/office/officeart/2005/8/layout/venn2"/>
    <dgm:cxn modelId="{E9D50B8A-0E93-4791-9DEA-48EF228C93AF}" type="presOf" srcId="{0AC056E3-3732-449B-8E24-55D2B905113A}" destId="{A7E02632-B6B1-4247-AAAD-B8900D8390AB}" srcOrd="0" destOrd="0" presId="urn:microsoft.com/office/officeart/2005/8/layout/venn2"/>
    <dgm:cxn modelId="{EF854993-5ABC-47D4-8F09-D0665665A540}" type="presOf" srcId="{1660E3A9-6680-4FA0-A7F8-7F96E0AB654D}" destId="{5DCDAA81-B4D6-4525-B2F5-E5A21CA1D7AD}" srcOrd="0" destOrd="0" presId="urn:microsoft.com/office/officeart/2005/8/layout/venn2"/>
    <dgm:cxn modelId="{B47CB293-7A07-446E-9F67-C8EEAA5D4FFB}" type="presOf" srcId="{0AC056E3-3732-449B-8E24-55D2B905113A}" destId="{7E51E167-94CD-4FD0-86D1-10BC0E4D9B33}" srcOrd="1" destOrd="0" presId="urn:microsoft.com/office/officeart/2005/8/layout/venn2"/>
    <dgm:cxn modelId="{9E8002AC-CB17-4CD9-A8F7-81FB614F4F1C}" type="presOf" srcId="{91D3F3AE-801A-494A-B6D3-6DA08F3DE78B}" destId="{D532CC6B-6683-407B-B742-2299ED256A17}" srcOrd="0" destOrd="0" presId="urn:microsoft.com/office/officeart/2005/8/layout/venn2"/>
    <dgm:cxn modelId="{327496E0-35D4-42A4-809D-CE53ECDEF448}" srcId="{1660E3A9-6680-4FA0-A7F8-7F96E0AB654D}" destId="{10A5A6AA-32B4-4BA3-955A-C8EB6DE32959}" srcOrd="1" destOrd="0" parTransId="{49ACBEC7-2A29-4964-9BD7-25E5FB328783}" sibTransId="{8B69A20D-4677-4239-82D8-38386DA768CC}"/>
    <dgm:cxn modelId="{A41B8EE7-2F79-4100-A597-C8FA87DD9D8D}" type="presOf" srcId="{70CD9051-BB7F-43A5-8F8C-4B660ABE79BE}" destId="{AE15E63D-11BB-4C47-BDB3-4C47837A93DA}" srcOrd="0" destOrd="0" presId="urn:microsoft.com/office/officeart/2005/8/layout/venn2"/>
    <dgm:cxn modelId="{9C923EE9-4EEB-46FE-BE62-C392EB05A2E1}" type="presOf" srcId="{91D3F3AE-801A-494A-B6D3-6DA08F3DE78B}" destId="{C50A56A7-C3E1-445C-81A3-14EA7FB52537}" srcOrd="1" destOrd="0" presId="urn:microsoft.com/office/officeart/2005/8/layout/venn2"/>
    <dgm:cxn modelId="{7ABC7AE2-7CF4-4C84-8B17-6692C37CA281}" type="presParOf" srcId="{5DCDAA81-B4D6-4525-B2F5-E5A21CA1D7AD}" destId="{B7CC896A-860D-49A3-8BED-9F9B6FADC17A}" srcOrd="0" destOrd="0" presId="urn:microsoft.com/office/officeart/2005/8/layout/venn2"/>
    <dgm:cxn modelId="{87F35EBD-5591-4916-B341-1FD1489575F3}" type="presParOf" srcId="{B7CC896A-860D-49A3-8BED-9F9B6FADC17A}" destId="{D532CC6B-6683-407B-B742-2299ED256A17}" srcOrd="0" destOrd="0" presId="urn:microsoft.com/office/officeart/2005/8/layout/venn2"/>
    <dgm:cxn modelId="{DF8E1DE6-9CA7-43BB-8914-BBC7AD480897}" type="presParOf" srcId="{B7CC896A-860D-49A3-8BED-9F9B6FADC17A}" destId="{C50A56A7-C3E1-445C-81A3-14EA7FB52537}" srcOrd="1" destOrd="0" presId="urn:microsoft.com/office/officeart/2005/8/layout/venn2"/>
    <dgm:cxn modelId="{3CB94F76-25D5-406F-8F7F-734D9CDA91FD}" type="presParOf" srcId="{5DCDAA81-B4D6-4525-B2F5-E5A21CA1D7AD}" destId="{0F60997A-407C-4EA1-A492-AF6B4E1F0D06}" srcOrd="1" destOrd="0" presId="urn:microsoft.com/office/officeart/2005/8/layout/venn2"/>
    <dgm:cxn modelId="{1283D1A5-31BF-4906-A839-3CE812BC2C01}" type="presParOf" srcId="{0F60997A-407C-4EA1-A492-AF6B4E1F0D06}" destId="{DEF46A4F-38AC-4994-9562-25F98EB4D564}" srcOrd="0" destOrd="0" presId="urn:microsoft.com/office/officeart/2005/8/layout/venn2"/>
    <dgm:cxn modelId="{F44E6404-3723-4D50-B1D2-96B152C4406D}" type="presParOf" srcId="{0F60997A-407C-4EA1-A492-AF6B4E1F0D06}" destId="{CEC1D5CF-F790-4B2A-86BE-4CC72B02E061}" srcOrd="1" destOrd="0" presId="urn:microsoft.com/office/officeart/2005/8/layout/venn2"/>
    <dgm:cxn modelId="{D8C0ADD3-FFE1-42CB-B528-80786BA5EA00}" type="presParOf" srcId="{5DCDAA81-B4D6-4525-B2F5-E5A21CA1D7AD}" destId="{21929C13-3EB4-4BDE-AEA2-F915CA1284B4}" srcOrd="2" destOrd="0" presId="urn:microsoft.com/office/officeart/2005/8/layout/venn2"/>
    <dgm:cxn modelId="{8D64B227-983E-487F-B260-2A5DC3DF999B}" type="presParOf" srcId="{21929C13-3EB4-4BDE-AEA2-F915CA1284B4}" destId="{A7E02632-B6B1-4247-AAAD-B8900D8390AB}" srcOrd="0" destOrd="0" presId="urn:microsoft.com/office/officeart/2005/8/layout/venn2"/>
    <dgm:cxn modelId="{AD333520-4375-434E-B3B0-6DB62C8C841F}" type="presParOf" srcId="{21929C13-3EB4-4BDE-AEA2-F915CA1284B4}" destId="{7E51E167-94CD-4FD0-86D1-10BC0E4D9B33}" srcOrd="1" destOrd="0" presId="urn:microsoft.com/office/officeart/2005/8/layout/venn2"/>
    <dgm:cxn modelId="{4F168DE7-D4E9-44EC-B4A3-12DAC1FE11CD}" type="presParOf" srcId="{5DCDAA81-B4D6-4525-B2F5-E5A21CA1D7AD}" destId="{AFB377E3-282A-4DA4-9D93-A434D7E000C5}" srcOrd="3" destOrd="0" presId="urn:microsoft.com/office/officeart/2005/8/layout/venn2"/>
    <dgm:cxn modelId="{2BB86D5D-62CB-4F19-90F8-4664055E75F5}" type="presParOf" srcId="{AFB377E3-282A-4DA4-9D93-A434D7E000C5}" destId="{AE15E63D-11BB-4C47-BDB3-4C47837A93DA}" srcOrd="0" destOrd="0" presId="urn:microsoft.com/office/officeart/2005/8/layout/venn2"/>
    <dgm:cxn modelId="{F7027900-9A20-422F-8554-72408C5A68B7}" type="presParOf" srcId="{AFB377E3-282A-4DA4-9D93-A434D7E000C5}" destId="{522A44B5-9AFF-4215-B39A-77BA524B1546}" srcOrd="1" destOrd="0" presId="urn:microsoft.com/office/officeart/2005/8/layout/venn2"/>
    <dgm:cxn modelId="{FDF297FB-25A2-4536-9BFD-E10B04C8E6A5}" type="presParOf" srcId="{5DCDAA81-B4D6-4525-B2F5-E5A21CA1D7AD}" destId="{A87320DF-63B9-4018-AAFC-DAC5C0B8AC41}" srcOrd="4" destOrd="0" presId="urn:microsoft.com/office/officeart/2005/8/layout/venn2"/>
    <dgm:cxn modelId="{B25959CD-126F-4B27-AC57-9EF88DBA6254}" type="presParOf" srcId="{A87320DF-63B9-4018-AAFC-DAC5C0B8AC41}" destId="{5487F03F-885A-489A-BFA1-BFD4D47B6BD7}" srcOrd="0" destOrd="0" presId="urn:microsoft.com/office/officeart/2005/8/layout/venn2"/>
    <dgm:cxn modelId="{B1A53FD1-EAC9-489E-9B05-B02042A56CA9}" type="presParOf" srcId="{A87320DF-63B9-4018-AAFC-DAC5C0B8AC41}" destId="{F92AAEFC-DBE3-424A-B54F-71CD9F1C8C1D}"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D9A39A-9C0A-4EB0-BF8D-478CE482CF39}"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336438E-F422-4496-87B1-31B5719A5E24}">
      <dgm:prSet phldrT="[Text]"/>
      <dgm:spPr/>
      <dgm:t>
        <a:bodyPr/>
        <a:lstStyle/>
        <a:p>
          <a:r>
            <a:rPr lang="en-US"/>
            <a:t>Prevention</a:t>
          </a:r>
        </a:p>
      </dgm:t>
    </dgm:pt>
    <dgm:pt modelId="{91E45173-D99A-4731-9EA2-A008933E613F}" type="parTrans" cxnId="{08043C83-F512-45C2-ADFE-624D3F1AE6FD}">
      <dgm:prSet/>
      <dgm:spPr/>
      <dgm:t>
        <a:bodyPr/>
        <a:lstStyle/>
        <a:p>
          <a:endParaRPr lang="en-US"/>
        </a:p>
      </dgm:t>
    </dgm:pt>
    <dgm:pt modelId="{753B65A8-5098-4051-8894-E514717433F3}" type="sibTrans" cxnId="{08043C83-F512-45C2-ADFE-624D3F1AE6FD}">
      <dgm:prSet/>
      <dgm:spPr/>
      <dgm:t>
        <a:bodyPr/>
        <a:lstStyle/>
        <a:p>
          <a:endParaRPr lang="en-US"/>
        </a:p>
      </dgm:t>
    </dgm:pt>
    <dgm:pt modelId="{D02E7098-F7B3-42F7-BE76-658B02E14F6F}">
      <dgm:prSet phldrT="[Text]"/>
      <dgm:spPr/>
      <dgm:t>
        <a:bodyPr/>
        <a:lstStyle/>
        <a:p>
          <a:r>
            <a:rPr lang="en-US"/>
            <a:t>Treatment</a:t>
          </a:r>
        </a:p>
      </dgm:t>
    </dgm:pt>
    <dgm:pt modelId="{F54E61F5-4FA6-4AF9-8474-960BC85952CA}" type="parTrans" cxnId="{77DCA13B-F82B-4F0D-95C1-489DC8A5D68B}">
      <dgm:prSet/>
      <dgm:spPr/>
      <dgm:t>
        <a:bodyPr/>
        <a:lstStyle/>
        <a:p>
          <a:endParaRPr lang="en-US"/>
        </a:p>
      </dgm:t>
    </dgm:pt>
    <dgm:pt modelId="{2430C380-CFA2-42B3-AF56-B61FFB418766}" type="sibTrans" cxnId="{77DCA13B-F82B-4F0D-95C1-489DC8A5D68B}">
      <dgm:prSet/>
      <dgm:spPr/>
      <dgm:t>
        <a:bodyPr/>
        <a:lstStyle/>
        <a:p>
          <a:endParaRPr lang="en-US"/>
        </a:p>
      </dgm:t>
    </dgm:pt>
    <dgm:pt modelId="{71EB54C2-A160-4282-865E-922D22282706}">
      <dgm:prSet phldrT="[Text]"/>
      <dgm:spPr/>
      <dgm:t>
        <a:bodyPr/>
        <a:lstStyle/>
        <a:p>
          <a:r>
            <a:rPr lang="en-US"/>
            <a:t>Stepdown </a:t>
          </a:r>
        </a:p>
      </dgm:t>
    </dgm:pt>
    <dgm:pt modelId="{5F9FD6EC-375C-4432-8FE9-341DAABB28FB}" type="parTrans" cxnId="{661449D6-61EE-4EC3-A8B7-840612915D31}">
      <dgm:prSet/>
      <dgm:spPr/>
      <dgm:t>
        <a:bodyPr/>
        <a:lstStyle/>
        <a:p>
          <a:endParaRPr lang="en-US"/>
        </a:p>
      </dgm:t>
    </dgm:pt>
    <dgm:pt modelId="{F30317A8-51A5-4030-9F30-9C11DECB53EE}" type="sibTrans" cxnId="{661449D6-61EE-4EC3-A8B7-840612915D31}">
      <dgm:prSet/>
      <dgm:spPr/>
      <dgm:t>
        <a:bodyPr/>
        <a:lstStyle/>
        <a:p>
          <a:endParaRPr lang="en-US"/>
        </a:p>
      </dgm:t>
    </dgm:pt>
    <dgm:pt modelId="{D245F02D-A10E-4C18-BC35-3C6CEEAD8D3D}">
      <dgm:prSet phldrT="[Text]"/>
      <dgm:spPr/>
      <dgm:t>
        <a:bodyPr/>
        <a:lstStyle/>
        <a:p>
          <a:r>
            <a:rPr lang="en-US"/>
            <a:t>Training</a:t>
          </a:r>
        </a:p>
      </dgm:t>
    </dgm:pt>
    <dgm:pt modelId="{FB5CECA1-4718-45C6-938D-57DE8EBD4025}" type="parTrans" cxnId="{0F310AF6-66EA-495F-B511-1D3778B5EDA6}">
      <dgm:prSet/>
      <dgm:spPr/>
      <dgm:t>
        <a:bodyPr/>
        <a:lstStyle/>
        <a:p>
          <a:endParaRPr lang="en-US"/>
        </a:p>
      </dgm:t>
    </dgm:pt>
    <dgm:pt modelId="{B68DE047-ABE4-4B86-81CB-7B14B003D0F0}" type="sibTrans" cxnId="{0F310AF6-66EA-495F-B511-1D3778B5EDA6}">
      <dgm:prSet/>
      <dgm:spPr/>
      <dgm:t>
        <a:bodyPr/>
        <a:lstStyle/>
        <a:p>
          <a:endParaRPr lang="en-US"/>
        </a:p>
      </dgm:t>
    </dgm:pt>
    <dgm:pt modelId="{0B6ABC52-C831-4B5D-8006-E7CABF6BF0CD}" type="pres">
      <dgm:prSet presAssocID="{5AD9A39A-9C0A-4EB0-BF8D-478CE482CF39}" presName="cycle" presStyleCnt="0">
        <dgm:presLayoutVars>
          <dgm:dir/>
          <dgm:resizeHandles val="exact"/>
        </dgm:presLayoutVars>
      </dgm:prSet>
      <dgm:spPr/>
    </dgm:pt>
    <dgm:pt modelId="{6C8AFF30-EB63-4246-8AEA-A310EFD11863}" type="pres">
      <dgm:prSet presAssocID="{F336438E-F422-4496-87B1-31B5719A5E24}" presName="dummy" presStyleCnt="0"/>
      <dgm:spPr/>
    </dgm:pt>
    <dgm:pt modelId="{CE260B89-7BB9-4FFA-99C6-DBB0EE956CF8}" type="pres">
      <dgm:prSet presAssocID="{F336438E-F422-4496-87B1-31B5719A5E24}" presName="node" presStyleLbl="revTx" presStyleIdx="0" presStyleCnt="4">
        <dgm:presLayoutVars>
          <dgm:bulletEnabled val="1"/>
        </dgm:presLayoutVars>
      </dgm:prSet>
      <dgm:spPr/>
    </dgm:pt>
    <dgm:pt modelId="{D4F9A93E-157E-4E47-88B2-3E404BE8F9BC}" type="pres">
      <dgm:prSet presAssocID="{753B65A8-5098-4051-8894-E514717433F3}" presName="sibTrans" presStyleLbl="node1" presStyleIdx="0" presStyleCnt="4"/>
      <dgm:spPr/>
    </dgm:pt>
    <dgm:pt modelId="{91DE7C4D-2BFE-467D-9A29-C55C92595551}" type="pres">
      <dgm:prSet presAssocID="{D02E7098-F7B3-42F7-BE76-658B02E14F6F}" presName="dummy" presStyleCnt="0"/>
      <dgm:spPr/>
    </dgm:pt>
    <dgm:pt modelId="{C4B2BF07-84BA-4646-8EBA-397CDD508306}" type="pres">
      <dgm:prSet presAssocID="{D02E7098-F7B3-42F7-BE76-658B02E14F6F}" presName="node" presStyleLbl="revTx" presStyleIdx="1" presStyleCnt="4">
        <dgm:presLayoutVars>
          <dgm:bulletEnabled val="1"/>
        </dgm:presLayoutVars>
      </dgm:prSet>
      <dgm:spPr/>
    </dgm:pt>
    <dgm:pt modelId="{AD24E6E7-6453-4E81-83EF-DB24BB67B9E8}" type="pres">
      <dgm:prSet presAssocID="{2430C380-CFA2-42B3-AF56-B61FFB418766}" presName="sibTrans" presStyleLbl="node1" presStyleIdx="1" presStyleCnt="4"/>
      <dgm:spPr/>
    </dgm:pt>
    <dgm:pt modelId="{FE6BA80D-6492-4001-857E-FCE81445929C}" type="pres">
      <dgm:prSet presAssocID="{71EB54C2-A160-4282-865E-922D22282706}" presName="dummy" presStyleCnt="0"/>
      <dgm:spPr/>
    </dgm:pt>
    <dgm:pt modelId="{C8AEE845-7896-4E48-8D70-D2F0467560DD}" type="pres">
      <dgm:prSet presAssocID="{71EB54C2-A160-4282-865E-922D22282706}" presName="node" presStyleLbl="revTx" presStyleIdx="2" presStyleCnt="4">
        <dgm:presLayoutVars>
          <dgm:bulletEnabled val="1"/>
        </dgm:presLayoutVars>
      </dgm:prSet>
      <dgm:spPr/>
    </dgm:pt>
    <dgm:pt modelId="{4FDB8663-CE07-4F36-AA75-0C7545FF74A8}" type="pres">
      <dgm:prSet presAssocID="{F30317A8-51A5-4030-9F30-9C11DECB53EE}" presName="sibTrans" presStyleLbl="node1" presStyleIdx="2" presStyleCnt="4"/>
      <dgm:spPr/>
    </dgm:pt>
    <dgm:pt modelId="{F17CE2FF-E2FA-41E1-ACCE-305D8DCB91CC}" type="pres">
      <dgm:prSet presAssocID="{D245F02D-A10E-4C18-BC35-3C6CEEAD8D3D}" presName="dummy" presStyleCnt="0"/>
      <dgm:spPr/>
    </dgm:pt>
    <dgm:pt modelId="{FB8815A7-548B-4ACE-8106-DB882CBE4951}" type="pres">
      <dgm:prSet presAssocID="{D245F02D-A10E-4C18-BC35-3C6CEEAD8D3D}" presName="node" presStyleLbl="revTx" presStyleIdx="3" presStyleCnt="4">
        <dgm:presLayoutVars>
          <dgm:bulletEnabled val="1"/>
        </dgm:presLayoutVars>
      </dgm:prSet>
      <dgm:spPr/>
    </dgm:pt>
    <dgm:pt modelId="{995EC535-7B60-4D49-B777-2AA4A16C3085}" type="pres">
      <dgm:prSet presAssocID="{B68DE047-ABE4-4B86-81CB-7B14B003D0F0}" presName="sibTrans" presStyleLbl="node1" presStyleIdx="3" presStyleCnt="4"/>
      <dgm:spPr/>
    </dgm:pt>
  </dgm:ptLst>
  <dgm:cxnLst>
    <dgm:cxn modelId="{145DA70E-7F13-4010-893B-4316FC1DF00A}" type="presOf" srcId="{D245F02D-A10E-4C18-BC35-3C6CEEAD8D3D}" destId="{FB8815A7-548B-4ACE-8106-DB882CBE4951}" srcOrd="0" destOrd="0" presId="urn:microsoft.com/office/officeart/2005/8/layout/cycle1"/>
    <dgm:cxn modelId="{77DCA13B-F82B-4F0D-95C1-489DC8A5D68B}" srcId="{5AD9A39A-9C0A-4EB0-BF8D-478CE482CF39}" destId="{D02E7098-F7B3-42F7-BE76-658B02E14F6F}" srcOrd="1" destOrd="0" parTransId="{F54E61F5-4FA6-4AF9-8474-960BC85952CA}" sibTransId="{2430C380-CFA2-42B3-AF56-B61FFB418766}"/>
    <dgm:cxn modelId="{663D3741-4669-422D-B443-2BCFEEE08F82}" type="presOf" srcId="{D02E7098-F7B3-42F7-BE76-658B02E14F6F}" destId="{C4B2BF07-84BA-4646-8EBA-397CDD508306}" srcOrd="0" destOrd="0" presId="urn:microsoft.com/office/officeart/2005/8/layout/cycle1"/>
    <dgm:cxn modelId="{006D7452-AE0C-4B17-8566-99144B72A3CD}" type="presOf" srcId="{71EB54C2-A160-4282-865E-922D22282706}" destId="{C8AEE845-7896-4E48-8D70-D2F0467560DD}" srcOrd="0" destOrd="0" presId="urn:microsoft.com/office/officeart/2005/8/layout/cycle1"/>
    <dgm:cxn modelId="{C0840459-FA33-42B2-9C39-215CA69CAE20}" type="presOf" srcId="{5AD9A39A-9C0A-4EB0-BF8D-478CE482CF39}" destId="{0B6ABC52-C831-4B5D-8006-E7CABF6BF0CD}" srcOrd="0" destOrd="0" presId="urn:microsoft.com/office/officeart/2005/8/layout/cycle1"/>
    <dgm:cxn modelId="{14113B5E-2789-475B-A17A-E4DF5AE8671C}" type="presOf" srcId="{F30317A8-51A5-4030-9F30-9C11DECB53EE}" destId="{4FDB8663-CE07-4F36-AA75-0C7545FF74A8}" srcOrd="0" destOrd="0" presId="urn:microsoft.com/office/officeart/2005/8/layout/cycle1"/>
    <dgm:cxn modelId="{08043C83-F512-45C2-ADFE-624D3F1AE6FD}" srcId="{5AD9A39A-9C0A-4EB0-BF8D-478CE482CF39}" destId="{F336438E-F422-4496-87B1-31B5719A5E24}" srcOrd="0" destOrd="0" parTransId="{91E45173-D99A-4731-9EA2-A008933E613F}" sibTransId="{753B65A8-5098-4051-8894-E514717433F3}"/>
    <dgm:cxn modelId="{FEB928A3-E54A-4CFC-94D3-A506DC3D7AEA}" type="presOf" srcId="{2430C380-CFA2-42B3-AF56-B61FFB418766}" destId="{AD24E6E7-6453-4E81-83EF-DB24BB67B9E8}" srcOrd="0" destOrd="0" presId="urn:microsoft.com/office/officeart/2005/8/layout/cycle1"/>
    <dgm:cxn modelId="{D53071A5-730A-4649-9237-4149C6D7F2ED}" type="presOf" srcId="{F336438E-F422-4496-87B1-31B5719A5E24}" destId="{CE260B89-7BB9-4FFA-99C6-DBB0EE956CF8}" srcOrd="0" destOrd="0" presId="urn:microsoft.com/office/officeart/2005/8/layout/cycle1"/>
    <dgm:cxn modelId="{ED4C0BA9-BD6D-4F1C-A1C1-441D70DC2A96}" type="presOf" srcId="{753B65A8-5098-4051-8894-E514717433F3}" destId="{D4F9A93E-157E-4E47-88B2-3E404BE8F9BC}" srcOrd="0" destOrd="0" presId="urn:microsoft.com/office/officeart/2005/8/layout/cycle1"/>
    <dgm:cxn modelId="{292C1FD4-1191-41E4-80C6-8B69D6FAC98A}" type="presOf" srcId="{B68DE047-ABE4-4B86-81CB-7B14B003D0F0}" destId="{995EC535-7B60-4D49-B777-2AA4A16C3085}" srcOrd="0" destOrd="0" presId="urn:microsoft.com/office/officeart/2005/8/layout/cycle1"/>
    <dgm:cxn modelId="{661449D6-61EE-4EC3-A8B7-840612915D31}" srcId="{5AD9A39A-9C0A-4EB0-BF8D-478CE482CF39}" destId="{71EB54C2-A160-4282-865E-922D22282706}" srcOrd="2" destOrd="0" parTransId="{5F9FD6EC-375C-4432-8FE9-341DAABB28FB}" sibTransId="{F30317A8-51A5-4030-9F30-9C11DECB53EE}"/>
    <dgm:cxn modelId="{0F310AF6-66EA-495F-B511-1D3778B5EDA6}" srcId="{5AD9A39A-9C0A-4EB0-BF8D-478CE482CF39}" destId="{D245F02D-A10E-4C18-BC35-3C6CEEAD8D3D}" srcOrd="3" destOrd="0" parTransId="{FB5CECA1-4718-45C6-938D-57DE8EBD4025}" sibTransId="{B68DE047-ABE4-4B86-81CB-7B14B003D0F0}"/>
    <dgm:cxn modelId="{EA3A8F99-8CC2-45B0-999F-277B3BF9034B}" type="presParOf" srcId="{0B6ABC52-C831-4B5D-8006-E7CABF6BF0CD}" destId="{6C8AFF30-EB63-4246-8AEA-A310EFD11863}" srcOrd="0" destOrd="0" presId="urn:microsoft.com/office/officeart/2005/8/layout/cycle1"/>
    <dgm:cxn modelId="{9D839080-1959-4BD1-9508-F908ED8C7336}" type="presParOf" srcId="{0B6ABC52-C831-4B5D-8006-E7CABF6BF0CD}" destId="{CE260B89-7BB9-4FFA-99C6-DBB0EE956CF8}" srcOrd="1" destOrd="0" presId="urn:microsoft.com/office/officeart/2005/8/layout/cycle1"/>
    <dgm:cxn modelId="{5CA35A19-C45F-403B-AF2C-6C61BAA9A764}" type="presParOf" srcId="{0B6ABC52-C831-4B5D-8006-E7CABF6BF0CD}" destId="{D4F9A93E-157E-4E47-88B2-3E404BE8F9BC}" srcOrd="2" destOrd="0" presId="urn:microsoft.com/office/officeart/2005/8/layout/cycle1"/>
    <dgm:cxn modelId="{D7329AB0-BEDC-4923-82A0-D3BFF295B865}" type="presParOf" srcId="{0B6ABC52-C831-4B5D-8006-E7CABF6BF0CD}" destId="{91DE7C4D-2BFE-467D-9A29-C55C92595551}" srcOrd="3" destOrd="0" presId="urn:microsoft.com/office/officeart/2005/8/layout/cycle1"/>
    <dgm:cxn modelId="{07F77E06-5932-4DE2-8ED5-63C09A20266C}" type="presParOf" srcId="{0B6ABC52-C831-4B5D-8006-E7CABF6BF0CD}" destId="{C4B2BF07-84BA-4646-8EBA-397CDD508306}" srcOrd="4" destOrd="0" presId="urn:microsoft.com/office/officeart/2005/8/layout/cycle1"/>
    <dgm:cxn modelId="{DE894396-D4B2-4701-8FDE-95C4EE7B2223}" type="presParOf" srcId="{0B6ABC52-C831-4B5D-8006-E7CABF6BF0CD}" destId="{AD24E6E7-6453-4E81-83EF-DB24BB67B9E8}" srcOrd="5" destOrd="0" presId="urn:microsoft.com/office/officeart/2005/8/layout/cycle1"/>
    <dgm:cxn modelId="{AEB15A91-482A-480F-862E-1E98B4BAD362}" type="presParOf" srcId="{0B6ABC52-C831-4B5D-8006-E7CABF6BF0CD}" destId="{FE6BA80D-6492-4001-857E-FCE81445929C}" srcOrd="6" destOrd="0" presId="urn:microsoft.com/office/officeart/2005/8/layout/cycle1"/>
    <dgm:cxn modelId="{B50F8D01-69CD-4A6E-90C7-1BF00FAF0ADE}" type="presParOf" srcId="{0B6ABC52-C831-4B5D-8006-E7CABF6BF0CD}" destId="{C8AEE845-7896-4E48-8D70-D2F0467560DD}" srcOrd="7" destOrd="0" presId="urn:microsoft.com/office/officeart/2005/8/layout/cycle1"/>
    <dgm:cxn modelId="{28CC35A2-373D-4F51-A32F-B7804607B54C}" type="presParOf" srcId="{0B6ABC52-C831-4B5D-8006-E7CABF6BF0CD}" destId="{4FDB8663-CE07-4F36-AA75-0C7545FF74A8}" srcOrd="8" destOrd="0" presId="urn:microsoft.com/office/officeart/2005/8/layout/cycle1"/>
    <dgm:cxn modelId="{4B5C9A49-AC75-46E9-8D3F-CC3B4A83C014}" type="presParOf" srcId="{0B6ABC52-C831-4B5D-8006-E7CABF6BF0CD}" destId="{F17CE2FF-E2FA-41E1-ACCE-305D8DCB91CC}" srcOrd="9" destOrd="0" presId="urn:microsoft.com/office/officeart/2005/8/layout/cycle1"/>
    <dgm:cxn modelId="{3F426367-751C-47BB-91BE-3526CB8ADA95}" type="presParOf" srcId="{0B6ABC52-C831-4B5D-8006-E7CABF6BF0CD}" destId="{FB8815A7-548B-4ACE-8106-DB882CBE4951}" srcOrd="10" destOrd="0" presId="urn:microsoft.com/office/officeart/2005/8/layout/cycle1"/>
    <dgm:cxn modelId="{5C46F363-A7F0-4224-9FEA-9C9DD9ABDD70}" type="presParOf" srcId="{0B6ABC52-C831-4B5D-8006-E7CABF6BF0CD}" destId="{995EC535-7B60-4D49-B777-2AA4A16C3085}"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60E3A9-6680-4FA0-A7F8-7F96E0AB654D}" type="doc">
      <dgm:prSet loTypeId="urn:microsoft.com/office/officeart/2005/8/layout/venn2" loCatId="relationship" qsTypeId="urn:microsoft.com/office/officeart/2005/8/quickstyle/simple1" qsCatId="simple" csTypeId="urn:microsoft.com/office/officeart/2005/8/colors/colorful1#2" csCatId="colorful" phldr="1"/>
      <dgm:spPr/>
      <dgm:t>
        <a:bodyPr/>
        <a:lstStyle/>
        <a:p>
          <a:endParaRPr lang="en-US"/>
        </a:p>
      </dgm:t>
    </dgm:pt>
    <dgm:pt modelId="{10A5A6AA-32B4-4BA3-955A-C8EB6DE32959}">
      <dgm:prSet phldrT="[Text]"/>
      <dgm:spPr/>
      <dgm:t>
        <a:bodyPr/>
        <a:lstStyle/>
        <a:p>
          <a:r>
            <a:rPr lang="en-US" b="1">
              <a:solidFill>
                <a:schemeClr val="tx1"/>
              </a:solidFill>
            </a:rPr>
            <a:t>Program Managers, Administrators</a:t>
          </a:r>
        </a:p>
      </dgm:t>
    </dgm:pt>
    <dgm:pt modelId="{49ACBEC7-2A29-4964-9BD7-25E5FB328783}" type="parTrans" cxnId="{327496E0-35D4-42A4-809D-CE53ECDEF448}">
      <dgm:prSet/>
      <dgm:spPr/>
      <dgm:t>
        <a:bodyPr/>
        <a:lstStyle/>
        <a:p>
          <a:endParaRPr lang="en-US"/>
        </a:p>
      </dgm:t>
    </dgm:pt>
    <dgm:pt modelId="{8B69A20D-4677-4239-82D8-38386DA768CC}" type="sibTrans" cxnId="{327496E0-35D4-42A4-809D-CE53ECDEF448}">
      <dgm:prSet/>
      <dgm:spPr/>
      <dgm:t>
        <a:bodyPr/>
        <a:lstStyle/>
        <a:p>
          <a:endParaRPr lang="en-US"/>
        </a:p>
      </dgm:t>
    </dgm:pt>
    <dgm:pt modelId="{0AC056E3-3732-449B-8E24-55D2B905113A}">
      <dgm:prSet phldrT="[Text]"/>
      <dgm:spPr/>
      <dgm:t>
        <a:bodyPr/>
        <a:lstStyle/>
        <a:p>
          <a:r>
            <a:rPr lang="en-US" b="1">
              <a:solidFill>
                <a:schemeClr val="tx1"/>
              </a:solidFill>
            </a:rPr>
            <a:t>Clinicians &amp; Clinical Providers</a:t>
          </a:r>
        </a:p>
      </dgm:t>
    </dgm:pt>
    <dgm:pt modelId="{DCFDF861-1354-404C-BFF7-012A99BF1193}" type="parTrans" cxnId="{9356C226-AF88-4D33-9246-65C7735F034D}">
      <dgm:prSet/>
      <dgm:spPr/>
      <dgm:t>
        <a:bodyPr/>
        <a:lstStyle/>
        <a:p>
          <a:endParaRPr lang="en-US"/>
        </a:p>
      </dgm:t>
    </dgm:pt>
    <dgm:pt modelId="{F4C017AF-69FE-4AD2-B25D-E7AB0BDD3BA9}" type="sibTrans" cxnId="{9356C226-AF88-4D33-9246-65C7735F034D}">
      <dgm:prSet/>
      <dgm:spPr/>
      <dgm:t>
        <a:bodyPr/>
        <a:lstStyle/>
        <a:p>
          <a:endParaRPr lang="en-US"/>
        </a:p>
      </dgm:t>
    </dgm:pt>
    <dgm:pt modelId="{70CD9051-BB7F-43A5-8F8C-4B660ABE79BE}">
      <dgm:prSet phldrT="[Text]"/>
      <dgm:spPr/>
      <dgm:t>
        <a:bodyPr/>
        <a:lstStyle/>
        <a:p>
          <a:r>
            <a:rPr lang="en-US" b="1">
              <a:solidFill>
                <a:schemeClr val="tx1"/>
              </a:solidFill>
            </a:rPr>
            <a:t>Direct Care Staff</a:t>
          </a:r>
        </a:p>
      </dgm:t>
    </dgm:pt>
    <dgm:pt modelId="{32F751CF-1F17-4C07-95C3-9ABE0EAB85EC}" type="parTrans" cxnId="{BEB9E34A-D80E-4D4C-9451-6B066F3646CA}">
      <dgm:prSet/>
      <dgm:spPr/>
      <dgm:t>
        <a:bodyPr/>
        <a:lstStyle/>
        <a:p>
          <a:endParaRPr lang="en-US"/>
        </a:p>
      </dgm:t>
    </dgm:pt>
    <dgm:pt modelId="{20F4521D-185C-4732-AD30-3C86605405DF}" type="sibTrans" cxnId="{BEB9E34A-D80E-4D4C-9451-6B066F3646CA}">
      <dgm:prSet/>
      <dgm:spPr/>
      <dgm:t>
        <a:bodyPr/>
        <a:lstStyle/>
        <a:p>
          <a:endParaRPr lang="en-US"/>
        </a:p>
      </dgm:t>
    </dgm:pt>
    <dgm:pt modelId="{DC69771D-0515-4F4E-BA79-8465EEB37485}">
      <dgm:prSet phldrT="[Text]"/>
      <dgm:spPr/>
      <dgm:t>
        <a:bodyPr/>
        <a:lstStyle/>
        <a:p>
          <a:r>
            <a:rPr lang="en-US" b="1">
              <a:solidFill>
                <a:schemeClr val="tx1"/>
              </a:solidFill>
            </a:rPr>
            <a:t>Kids &amp; Families</a:t>
          </a:r>
        </a:p>
      </dgm:t>
    </dgm:pt>
    <dgm:pt modelId="{6663D83F-B5C8-461B-A7E4-C1349E9AB67E}" type="parTrans" cxnId="{3DC68003-EA0F-4ED0-98AC-64B675675D5E}">
      <dgm:prSet/>
      <dgm:spPr/>
      <dgm:t>
        <a:bodyPr/>
        <a:lstStyle/>
        <a:p>
          <a:endParaRPr lang="en-US"/>
        </a:p>
      </dgm:t>
    </dgm:pt>
    <dgm:pt modelId="{766405E9-654D-48FB-A8CC-8333559232FD}" type="sibTrans" cxnId="{3DC68003-EA0F-4ED0-98AC-64B675675D5E}">
      <dgm:prSet/>
      <dgm:spPr/>
      <dgm:t>
        <a:bodyPr/>
        <a:lstStyle/>
        <a:p>
          <a:endParaRPr lang="en-US"/>
        </a:p>
      </dgm:t>
    </dgm:pt>
    <dgm:pt modelId="{91D3F3AE-801A-494A-B6D3-6DA08F3DE78B}">
      <dgm:prSet/>
      <dgm:spPr/>
      <dgm:t>
        <a:bodyPr/>
        <a:lstStyle/>
        <a:p>
          <a:r>
            <a:rPr lang="en-US" b="1" dirty="0">
              <a:solidFill>
                <a:schemeClr val="tx1"/>
              </a:solidFill>
            </a:rPr>
            <a:t>Community Stakeholders, Funding Sources</a:t>
          </a:r>
        </a:p>
      </dgm:t>
    </dgm:pt>
    <dgm:pt modelId="{D46BB900-4574-4242-9316-738A73C485E7}" type="parTrans" cxnId="{7541140A-69A2-4A40-8668-6A4F8B6D33C5}">
      <dgm:prSet/>
      <dgm:spPr/>
      <dgm:t>
        <a:bodyPr/>
        <a:lstStyle/>
        <a:p>
          <a:endParaRPr lang="en-US"/>
        </a:p>
      </dgm:t>
    </dgm:pt>
    <dgm:pt modelId="{EFF0F51A-78DB-4647-A839-9679B982DDF5}" type="sibTrans" cxnId="{7541140A-69A2-4A40-8668-6A4F8B6D33C5}">
      <dgm:prSet/>
      <dgm:spPr/>
      <dgm:t>
        <a:bodyPr/>
        <a:lstStyle/>
        <a:p>
          <a:endParaRPr lang="en-US"/>
        </a:p>
      </dgm:t>
    </dgm:pt>
    <dgm:pt modelId="{5DCDAA81-B4D6-4525-B2F5-E5A21CA1D7AD}" type="pres">
      <dgm:prSet presAssocID="{1660E3A9-6680-4FA0-A7F8-7F96E0AB654D}" presName="Name0" presStyleCnt="0">
        <dgm:presLayoutVars>
          <dgm:chMax val="7"/>
          <dgm:resizeHandles val="exact"/>
        </dgm:presLayoutVars>
      </dgm:prSet>
      <dgm:spPr/>
    </dgm:pt>
    <dgm:pt modelId="{B7CC896A-860D-49A3-8BED-9F9B6FADC17A}" type="pres">
      <dgm:prSet presAssocID="{1660E3A9-6680-4FA0-A7F8-7F96E0AB654D}" presName="comp1" presStyleCnt="0"/>
      <dgm:spPr/>
    </dgm:pt>
    <dgm:pt modelId="{D532CC6B-6683-407B-B742-2299ED256A17}" type="pres">
      <dgm:prSet presAssocID="{1660E3A9-6680-4FA0-A7F8-7F96E0AB654D}" presName="circle1" presStyleLbl="node1" presStyleIdx="0" presStyleCnt="5" custScaleY="112068" custLinFactNeighborX="-625" custLinFactNeighborY="16250"/>
      <dgm:spPr/>
    </dgm:pt>
    <dgm:pt modelId="{C50A56A7-C3E1-445C-81A3-14EA7FB52537}" type="pres">
      <dgm:prSet presAssocID="{1660E3A9-6680-4FA0-A7F8-7F96E0AB654D}" presName="c1text" presStyleLbl="node1" presStyleIdx="0" presStyleCnt="5">
        <dgm:presLayoutVars>
          <dgm:bulletEnabled val="1"/>
        </dgm:presLayoutVars>
      </dgm:prSet>
      <dgm:spPr/>
    </dgm:pt>
    <dgm:pt modelId="{0F60997A-407C-4EA1-A492-AF6B4E1F0D06}" type="pres">
      <dgm:prSet presAssocID="{1660E3A9-6680-4FA0-A7F8-7F96E0AB654D}" presName="comp2" presStyleCnt="0"/>
      <dgm:spPr/>
    </dgm:pt>
    <dgm:pt modelId="{DEF46A4F-38AC-4994-9562-25F98EB4D564}" type="pres">
      <dgm:prSet presAssocID="{1660E3A9-6680-4FA0-A7F8-7F96E0AB654D}" presName="circle2" presStyleLbl="node1" presStyleIdx="1" presStyleCnt="5"/>
      <dgm:spPr/>
    </dgm:pt>
    <dgm:pt modelId="{CEC1D5CF-F790-4B2A-86BE-4CC72B02E061}" type="pres">
      <dgm:prSet presAssocID="{1660E3A9-6680-4FA0-A7F8-7F96E0AB654D}" presName="c2text" presStyleLbl="node1" presStyleIdx="1" presStyleCnt="5">
        <dgm:presLayoutVars>
          <dgm:bulletEnabled val="1"/>
        </dgm:presLayoutVars>
      </dgm:prSet>
      <dgm:spPr/>
    </dgm:pt>
    <dgm:pt modelId="{21929C13-3EB4-4BDE-AEA2-F915CA1284B4}" type="pres">
      <dgm:prSet presAssocID="{1660E3A9-6680-4FA0-A7F8-7F96E0AB654D}" presName="comp3" presStyleCnt="0"/>
      <dgm:spPr/>
    </dgm:pt>
    <dgm:pt modelId="{A7E02632-B6B1-4247-AAAD-B8900D8390AB}" type="pres">
      <dgm:prSet presAssocID="{1660E3A9-6680-4FA0-A7F8-7F96E0AB654D}" presName="circle3" presStyleLbl="node1" presStyleIdx="2" presStyleCnt="5"/>
      <dgm:spPr/>
    </dgm:pt>
    <dgm:pt modelId="{7E51E167-94CD-4FD0-86D1-10BC0E4D9B33}" type="pres">
      <dgm:prSet presAssocID="{1660E3A9-6680-4FA0-A7F8-7F96E0AB654D}" presName="c3text" presStyleLbl="node1" presStyleIdx="2" presStyleCnt="5">
        <dgm:presLayoutVars>
          <dgm:bulletEnabled val="1"/>
        </dgm:presLayoutVars>
      </dgm:prSet>
      <dgm:spPr/>
    </dgm:pt>
    <dgm:pt modelId="{AFB377E3-282A-4DA4-9D93-A434D7E000C5}" type="pres">
      <dgm:prSet presAssocID="{1660E3A9-6680-4FA0-A7F8-7F96E0AB654D}" presName="comp4" presStyleCnt="0"/>
      <dgm:spPr/>
    </dgm:pt>
    <dgm:pt modelId="{AE15E63D-11BB-4C47-BDB3-4C47837A93DA}" type="pres">
      <dgm:prSet presAssocID="{1660E3A9-6680-4FA0-A7F8-7F96E0AB654D}" presName="circle4" presStyleLbl="node1" presStyleIdx="3" presStyleCnt="5"/>
      <dgm:spPr/>
    </dgm:pt>
    <dgm:pt modelId="{522A44B5-9AFF-4215-B39A-77BA524B1546}" type="pres">
      <dgm:prSet presAssocID="{1660E3A9-6680-4FA0-A7F8-7F96E0AB654D}" presName="c4text" presStyleLbl="node1" presStyleIdx="3" presStyleCnt="5">
        <dgm:presLayoutVars>
          <dgm:bulletEnabled val="1"/>
        </dgm:presLayoutVars>
      </dgm:prSet>
      <dgm:spPr/>
    </dgm:pt>
    <dgm:pt modelId="{A87320DF-63B9-4018-AAFC-DAC5C0B8AC41}" type="pres">
      <dgm:prSet presAssocID="{1660E3A9-6680-4FA0-A7F8-7F96E0AB654D}" presName="comp5" presStyleCnt="0"/>
      <dgm:spPr/>
    </dgm:pt>
    <dgm:pt modelId="{5487F03F-885A-489A-BFA1-BFD4D47B6BD7}" type="pres">
      <dgm:prSet presAssocID="{1660E3A9-6680-4FA0-A7F8-7F96E0AB654D}" presName="circle5" presStyleLbl="node1" presStyleIdx="4" presStyleCnt="5"/>
      <dgm:spPr/>
    </dgm:pt>
    <dgm:pt modelId="{F92AAEFC-DBE3-424A-B54F-71CD9F1C8C1D}" type="pres">
      <dgm:prSet presAssocID="{1660E3A9-6680-4FA0-A7F8-7F96E0AB654D}" presName="c5text" presStyleLbl="node1" presStyleIdx="4" presStyleCnt="5">
        <dgm:presLayoutVars>
          <dgm:bulletEnabled val="1"/>
        </dgm:presLayoutVars>
      </dgm:prSet>
      <dgm:spPr/>
    </dgm:pt>
  </dgm:ptLst>
  <dgm:cxnLst>
    <dgm:cxn modelId="{3DC68003-EA0F-4ED0-98AC-64B675675D5E}" srcId="{1660E3A9-6680-4FA0-A7F8-7F96E0AB654D}" destId="{DC69771D-0515-4F4E-BA79-8465EEB37485}" srcOrd="4" destOrd="0" parTransId="{6663D83F-B5C8-461B-A7E4-C1349E9AB67E}" sibTransId="{766405E9-654D-48FB-A8CC-8333559232FD}"/>
    <dgm:cxn modelId="{7541140A-69A2-4A40-8668-6A4F8B6D33C5}" srcId="{1660E3A9-6680-4FA0-A7F8-7F96E0AB654D}" destId="{91D3F3AE-801A-494A-B6D3-6DA08F3DE78B}" srcOrd="0" destOrd="0" parTransId="{D46BB900-4574-4242-9316-738A73C485E7}" sibTransId="{EFF0F51A-78DB-4647-A839-9679B982DDF5}"/>
    <dgm:cxn modelId="{4F81690F-2EAD-434D-A56E-832B6798581F}" type="presOf" srcId="{DC69771D-0515-4F4E-BA79-8465EEB37485}" destId="{5487F03F-885A-489A-BFA1-BFD4D47B6BD7}" srcOrd="0" destOrd="0" presId="urn:microsoft.com/office/officeart/2005/8/layout/venn2"/>
    <dgm:cxn modelId="{06FE0C20-48F5-47D4-8D7E-10A344FBAE24}" type="presOf" srcId="{70CD9051-BB7F-43A5-8F8C-4B660ABE79BE}" destId="{522A44B5-9AFF-4215-B39A-77BA524B1546}" srcOrd="1" destOrd="0" presId="urn:microsoft.com/office/officeart/2005/8/layout/venn2"/>
    <dgm:cxn modelId="{9356C226-AF88-4D33-9246-65C7735F034D}" srcId="{1660E3A9-6680-4FA0-A7F8-7F96E0AB654D}" destId="{0AC056E3-3732-449B-8E24-55D2B905113A}" srcOrd="2" destOrd="0" parTransId="{DCFDF861-1354-404C-BFF7-012A99BF1193}" sibTransId="{F4C017AF-69FE-4AD2-B25D-E7AB0BDD3BA9}"/>
    <dgm:cxn modelId="{BEB9E34A-D80E-4D4C-9451-6B066F3646CA}" srcId="{1660E3A9-6680-4FA0-A7F8-7F96E0AB654D}" destId="{70CD9051-BB7F-43A5-8F8C-4B660ABE79BE}" srcOrd="3" destOrd="0" parTransId="{32F751CF-1F17-4C07-95C3-9ABE0EAB85EC}" sibTransId="{20F4521D-185C-4732-AD30-3C86605405DF}"/>
    <dgm:cxn modelId="{B24BB869-C93A-4F02-9810-1306873B1CCC}" type="presOf" srcId="{DC69771D-0515-4F4E-BA79-8465EEB37485}" destId="{F92AAEFC-DBE3-424A-B54F-71CD9F1C8C1D}" srcOrd="1" destOrd="0" presId="urn:microsoft.com/office/officeart/2005/8/layout/venn2"/>
    <dgm:cxn modelId="{267BF378-5121-4E63-BFC8-BB61273851E1}" type="presOf" srcId="{10A5A6AA-32B4-4BA3-955A-C8EB6DE32959}" destId="{DEF46A4F-38AC-4994-9562-25F98EB4D564}" srcOrd="0" destOrd="0" presId="urn:microsoft.com/office/officeart/2005/8/layout/venn2"/>
    <dgm:cxn modelId="{E946DD80-2523-4D3F-A781-88D74B9A6622}" type="presOf" srcId="{10A5A6AA-32B4-4BA3-955A-C8EB6DE32959}" destId="{CEC1D5CF-F790-4B2A-86BE-4CC72B02E061}" srcOrd="1" destOrd="0" presId="urn:microsoft.com/office/officeart/2005/8/layout/venn2"/>
    <dgm:cxn modelId="{E9D50B8A-0E93-4791-9DEA-48EF228C93AF}" type="presOf" srcId="{0AC056E3-3732-449B-8E24-55D2B905113A}" destId="{A7E02632-B6B1-4247-AAAD-B8900D8390AB}" srcOrd="0" destOrd="0" presId="urn:microsoft.com/office/officeart/2005/8/layout/venn2"/>
    <dgm:cxn modelId="{EF854993-5ABC-47D4-8F09-D0665665A540}" type="presOf" srcId="{1660E3A9-6680-4FA0-A7F8-7F96E0AB654D}" destId="{5DCDAA81-B4D6-4525-B2F5-E5A21CA1D7AD}" srcOrd="0" destOrd="0" presId="urn:microsoft.com/office/officeart/2005/8/layout/venn2"/>
    <dgm:cxn modelId="{B47CB293-7A07-446E-9F67-C8EEAA5D4FFB}" type="presOf" srcId="{0AC056E3-3732-449B-8E24-55D2B905113A}" destId="{7E51E167-94CD-4FD0-86D1-10BC0E4D9B33}" srcOrd="1" destOrd="0" presId="urn:microsoft.com/office/officeart/2005/8/layout/venn2"/>
    <dgm:cxn modelId="{9E8002AC-CB17-4CD9-A8F7-81FB614F4F1C}" type="presOf" srcId="{91D3F3AE-801A-494A-B6D3-6DA08F3DE78B}" destId="{D532CC6B-6683-407B-B742-2299ED256A17}" srcOrd="0" destOrd="0" presId="urn:microsoft.com/office/officeart/2005/8/layout/venn2"/>
    <dgm:cxn modelId="{327496E0-35D4-42A4-809D-CE53ECDEF448}" srcId="{1660E3A9-6680-4FA0-A7F8-7F96E0AB654D}" destId="{10A5A6AA-32B4-4BA3-955A-C8EB6DE32959}" srcOrd="1" destOrd="0" parTransId="{49ACBEC7-2A29-4964-9BD7-25E5FB328783}" sibTransId="{8B69A20D-4677-4239-82D8-38386DA768CC}"/>
    <dgm:cxn modelId="{A41B8EE7-2F79-4100-A597-C8FA87DD9D8D}" type="presOf" srcId="{70CD9051-BB7F-43A5-8F8C-4B660ABE79BE}" destId="{AE15E63D-11BB-4C47-BDB3-4C47837A93DA}" srcOrd="0" destOrd="0" presId="urn:microsoft.com/office/officeart/2005/8/layout/venn2"/>
    <dgm:cxn modelId="{9C923EE9-4EEB-46FE-BE62-C392EB05A2E1}" type="presOf" srcId="{91D3F3AE-801A-494A-B6D3-6DA08F3DE78B}" destId="{C50A56A7-C3E1-445C-81A3-14EA7FB52537}" srcOrd="1" destOrd="0" presId="urn:microsoft.com/office/officeart/2005/8/layout/venn2"/>
    <dgm:cxn modelId="{7ABC7AE2-7CF4-4C84-8B17-6692C37CA281}" type="presParOf" srcId="{5DCDAA81-B4D6-4525-B2F5-E5A21CA1D7AD}" destId="{B7CC896A-860D-49A3-8BED-9F9B6FADC17A}" srcOrd="0" destOrd="0" presId="urn:microsoft.com/office/officeart/2005/8/layout/venn2"/>
    <dgm:cxn modelId="{87F35EBD-5591-4916-B341-1FD1489575F3}" type="presParOf" srcId="{B7CC896A-860D-49A3-8BED-9F9B6FADC17A}" destId="{D532CC6B-6683-407B-B742-2299ED256A17}" srcOrd="0" destOrd="0" presId="urn:microsoft.com/office/officeart/2005/8/layout/venn2"/>
    <dgm:cxn modelId="{DF8E1DE6-9CA7-43BB-8914-BBC7AD480897}" type="presParOf" srcId="{B7CC896A-860D-49A3-8BED-9F9B6FADC17A}" destId="{C50A56A7-C3E1-445C-81A3-14EA7FB52537}" srcOrd="1" destOrd="0" presId="urn:microsoft.com/office/officeart/2005/8/layout/venn2"/>
    <dgm:cxn modelId="{3CB94F76-25D5-406F-8F7F-734D9CDA91FD}" type="presParOf" srcId="{5DCDAA81-B4D6-4525-B2F5-E5A21CA1D7AD}" destId="{0F60997A-407C-4EA1-A492-AF6B4E1F0D06}" srcOrd="1" destOrd="0" presId="urn:microsoft.com/office/officeart/2005/8/layout/venn2"/>
    <dgm:cxn modelId="{1283D1A5-31BF-4906-A839-3CE812BC2C01}" type="presParOf" srcId="{0F60997A-407C-4EA1-A492-AF6B4E1F0D06}" destId="{DEF46A4F-38AC-4994-9562-25F98EB4D564}" srcOrd="0" destOrd="0" presId="urn:microsoft.com/office/officeart/2005/8/layout/venn2"/>
    <dgm:cxn modelId="{F44E6404-3723-4D50-B1D2-96B152C4406D}" type="presParOf" srcId="{0F60997A-407C-4EA1-A492-AF6B4E1F0D06}" destId="{CEC1D5CF-F790-4B2A-86BE-4CC72B02E061}" srcOrd="1" destOrd="0" presId="urn:microsoft.com/office/officeart/2005/8/layout/venn2"/>
    <dgm:cxn modelId="{D8C0ADD3-FFE1-42CB-B528-80786BA5EA00}" type="presParOf" srcId="{5DCDAA81-B4D6-4525-B2F5-E5A21CA1D7AD}" destId="{21929C13-3EB4-4BDE-AEA2-F915CA1284B4}" srcOrd="2" destOrd="0" presId="urn:microsoft.com/office/officeart/2005/8/layout/venn2"/>
    <dgm:cxn modelId="{8D64B227-983E-487F-B260-2A5DC3DF999B}" type="presParOf" srcId="{21929C13-3EB4-4BDE-AEA2-F915CA1284B4}" destId="{A7E02632-B6B1-4247-AAAD-B8900D8390AB}" srcOrd="0" destOrd="0" presId="urn:microsoft.com/office/officeart/2005/8/layout/venn2"/>
    <dgm:cxn modelId="{AD333520-4375-434E-B3B0-6DB62C8C841F}" type="presParOf" srcId="{21929C13-3EB4-4BDE-AEA2-F915CA1284B4}" destId="{7E51E167-94CD-4FD0-86D1-10BC0E4D9B33}" srcOrd="1" destOrd="0" presId="urn:microsoft.com/office/officeart/2005/8/layout/venn2"/>
    <dgm:cxn modelId="{4F168DE7-D4E9-44EC-B4A3-12DAC1FE11CD}" type="presParOf" srcId="{5DCDAA81-B4D6-4525-B2F5-E5A21CA1D7AD}" destId="{AFB377E3-282A-4DA4-9D93-A434D7E000C5}" srcOrd="3" destOrd="0" presId="urn:microsoft.com/office/officeart/2005/8/layout/venn2"/>
    <dgm:cxn modelId="{2BB86D5D-62CB-4F19-90F8-4664055E75F5}" type="presParOf" srcId="{AFB377E3-282A-4DA4-9D93-A434D7E000C5}" destId="{AE15E63D-11BB-4C47-BDB3-4C47837A93DA}" srcOrd="0" destOrd="0" presId="urn:microsoft.com/office/officeart/2005/8/layout/venn2"/>
    <dgm:cxn modelId="{F7027900-9A20-422F-8554-72408C5A68B7}" type="presParOf" srcId="{AFB377E3-282A-4DA4-9D93-A434D7E000C5}" destId="{522A44B5-9AFF-4215-B39A-77BA524B1546}" srcOrd="1" destOrd="0" presId="urn:microsoft.com/office/officeart/2005/8/layout/venn2"/>
    <dgm:cxn modelId="{FDF297FB-25A2-4536-9BFD-E10B04C8E6A5}" type="presParOf" srcId="{5DCDAA81-B4D6-4525-B2F5-E5A21CA1D7AD}" destId="{A87320DF-63B9-4018-AAFC-DAC5C0B8AC41}" srcOrd="4" destOrd="0" presId="urn:microsoft.com/office/officeart/2005/8/layout/venn2"/>
    <dgm:cxn modelId="{B25959CD-126F-4B27-AC57-9EF88DBA6254}" type="presParOf" srcId="{A87320DF-63B9-4018-AAFC-DAC5C0B8AC41}" destId="{5487F03F-885A-489A-BFA1-BFD4D47B6BD7}" srcOrd="0" destOrd="0" presId="urn:microsoft.com/office/officeart/2005/8/layout/venn2"/>
    <dgm:cxn modelId="{B1A53FD1-EAC9-489E-9B05-B02042A56CA9}" type="presParOf" srcId="{A87320DF-63B9-4018-AAFC-DAC5C0B8AC41}" destId="{F92AAEFC-DBE3-424A-B54F-71CD9F1C8C1D}"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2CC6B-6683-407B-B742-2299ED256A17}">
      <dsp:nvSpPr>
        <dsp:cNvPr id="0" name=""/>
        <dsp:cNvSpPr/>
      </dsp:nvSpPr>
      <dsp:spPr>
        <a:xfrm>
          <a:off x="257651" y="0"/>
          <a:ext cx="5511800" cy="55118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tx1"/>
              </a:solidFill>
            </a:rPr>
            <a:t>Community Stakeholders, Funding Sources</a:t>
          </a:r>
        </a:p>
      </dsp:txBody>
      <dsp:txXfrm>
        <a:off x="1980088" y="275590"/>
        <a:ext cx="2066925" cy="551180"/>
      </dsp:txXfrm>
    </dsp:sp>
    <dsp:sp modelId="{DEF46A4F-38AC-4994-9562-25F98EB4D564}">
      <dsp:nvSpPr>
        <dsp:cNvPr id="0" name=""/>
        <dsp:cNvSpPr/>
      </dsp:nvSpPr>
      <dsp:spPr>
        <a:xfrm>
          <a:off x="705484" y="826769"/>
          <a:ext cx="4685030" cy="468503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tx1"/>
              </a:solidFill>
            </a:rPr>
            <a:t>Program Managers, Administrators</a:t>
          </a:r>
        </a:p>
      </dsp:txBody>
      <dsp:txXfrm>
        <a:off x="2037790" y="1096159"/>
        <a:ext cx="2020419" cy="538778"/>
      </dsp:txXfrm>
    </dsp:sp>
    <dsp:sp modelId="{A7E02632-B6B1-4247-AAAD-B8900D8390AB}">
      <dsp:nvSpPr>
        <dsp:cNvPr id="0" name=""/>
        <dsp:cNvSpPr/>
      </dsp:nvSpPr>
      <dsp:spPr>
        <a:xfrm>
          <a:off x="1118870" y="1653539"/>
          <a:ext cx="3858260" cy="385826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tx1"/>
              </a:solidFill>
            </a:rPr>
            <a:t>Clinicians &amp; Clinical Providers</a:t>
          </a:r>
        </a:p>
      </dsp:txBody>
      <dsp:txXfrm>
        <a:off x="2049675" y="1919759"/>
        <a:ext cx="1996649" cy="532439"/>
      </dsp:txXfrm>
    </dsp:sp>
    <dsp:sp modelId="{AE15E63D-11BB-4C47-BDB3-4C47837A93DA}">
      <dsp:nvSpPr>
        <dsp:cNvPr id="0" name=""/>
        <dsp:cNvSpPr/>
      </dsp:nvSpPr>
      <dsp:spPr>
        <a:xfrm>
          <a:off x="1532255" y="2480309"/>
          <a:ext cx="3031490" cy="303149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tx1"/>
              </a:solidFill>
            </a:rPr>
            <a:t>Direct Care Staff</a:t>
          </a:r>
        </a:p>
      </dsp:txBody>
      <dsp:txXfrm>
        <a:off x="2229497" y="2753144"/>
        <a:ext cx="1637004" cy="545668"/>
      </dsp:txXfrm>
    </dsp:sp>
    <dsp:sp modelId="{5487F03F-885A-489A-BFA1-BFD4D47B6BD7}">
      <dsp:nvSpPr>
        <dsp:cNvPr id="0" name=""/>
        <dsp:cNvSpPr/>
      </dsp:nvSpPr>
      <dsp:spPr>
        <a:xfrm>
          <a:off x="1945640" y="3307080"/>
          <a:ext cx="2204720" cy="2204720"/>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solidFill>
                <a:schemeClr val="tx1"/>
              </a:solidFill>
            </a:rPr>
            <a:t>Kids &amp; Families</a:t>
          </a:r>
        </a:p>
      </dsp:txBody>
      <dsp:txXfrm>
        <a:off x="2268513" y="3858260"/>
        <a:ext cx="1558972" cy="1102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60B89-7BB9-4FFA-99C6-DBB0EE956CF8}">
      <dsp:nvSpPr>
        <dsp:cNvPr id="0" name=""/>
        <dsp:cNvSpPr/>
      </dsp:nvSpPr>
      <dsp:spPr>
        <a:xfrm>
          <a:off x="4643219" y="94277"/>
          <a:ext cx="1510903" cy="1510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Prevention</a:t>
          </a:r>
        </a:p>
      </dsp:txBody>
      <dsp:txXfrm>
        <a:off x="4643219" y="94277"/>
        <a:ext cx="1510903" cy="1510903"/>
      </dsp:txXfrm>
    </dsp:sp>
    <dsp:sp modelId="{D4F9A93E-157E-4E47-88B2-3E404BE8F9BC}">
      <dsp:nvSpPr>
        <dsp:cNvPr id="0" name=""/>
        <dsp:cNvSpPr/>
      </dsp:nvSpPr>
      <dsp:spPr>
        <a:xfrm>
          <a:off x="1979953" y="-1246"/>
          <a:ext cx="4269692" cy="4269692"/>
        </a:xfrm>
        <a:prstGeom prst="circularArrow">
          <a:avLst>
            <a:gd name="adj1" fmla="val 6900"/>
            <a:gd name="adj2" fmla="val 465221"/>
            <a:gd name="adj3" fmla="val 549969"/>
            <a:gd name="adj4" fmla="val 20584811"/>
            <a:gd name="adj5" fmla="val 80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B2BF07-84BA-4646-8EBA-397CDD508306}">
      <dsp:nvSpPr>
        <dsp:cNvPr id="0" name=""/>
        <dsp:cNvSpPr/>
      </dsp:nvSpPr>
      <dsp:spPr>
        <a:xfrm>
          <a:off x="4643219" y="2662019"/>
          <a:ext cx="1510903" cy="1510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Treatment</a:t>
          </a:r>
        </a:p>
      </dsp:txBody>
      <dsp:txXfrm>
        <a:off x="4643219" y="2662019"/>
        <a:ext cx="1510903" cy="1510903"/>
      </dsp:txXfrm>
    </dsp:sp>
    <dsp:sp modelId="{AD24E6E7-6453-4E81-83EF-DB24BB67B9E8}">
      <dsp:nvSpPr>
        <dsp:cNvPr id="0" name=""/>
        <dsp:cNvSpPr/>
      </dsp:nvSpPr>
      <dsp:spPr>
        <a:xfrm>
          <a:off x="1979953" y="-1246"/>
          <a:ext cx="4269692" cy="4269692"/>
        </a:xfrm>
        <a:prstGeom prst="circularArrow">
          <a:avLst>
            <a:gd name="adj1" fmla="val 6900"/>
            <a:gd name="adj2" fmla="val 465221"/>
            <a:gd name="adj3" fmla="val 5949969"/>
            <a:gd name="adj4" fmla="val 4384811"/>
            <a:gd name="adj5" fmla="val 80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AEE845-7896-4E48-8D70-D2F0467560DD}">
      <dsp:nvSpPr>
        <dsp:cNvPr id="0" name=""/>
        <dsp:cNvSpPr/>
      </dsp:nvSpPr>
      <dsp:spPr>
        <a:xfrm>
          <a:off x="2075477" y="2662019"/>
          <a:ext cx="1510903" cy="1510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Stepdown </a:t>
          </a:r>
        </a:p>
      </dsp:txBody>
      <dsp:txXfrm>
        <a:off x="2075477" y="2662019"/>
        <a:ext cx="1510903" cy="1510903"/>
      </dsp:txXfrm>
    </dsp:sp>
    <dsp:sp modelId="{4FDB8663-CE07-4F36-AA75-0C7545FF74A8}">
      <dsp:nvSpPr>
        <dsp:cNvPr id="0" name=""/>
        <dsp:cNvSpPr/>
      </dsp:nvSpPr>
      <dsp:spPr>
        <a:xfrm>
          <a:off x="1979953" y="-1246"/>
          <a:ext cx="4269692" cy="4269692"/>
        </a:xfrm>
        <a:prstGeom prst="circularArrow">
          <a:avLst>
            <a:gd name="adj1" fmla="val 6900"/>
            <a:gd name="adj2" fmla="val 465221"/>
            <a:gd name="adj3" fmla="val 11349969"/>
            <a:gd name="adj4" fmla="val 9784811"/>
            <a:gd name="adj5" fmla="val 80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8815A7-548B-4ACE-8106-DB882CBE4951}">
      <dsp:nvSpPr>
        <dsp:cNvPr id="0" name=""/>
        <dsp:cNvSpPr/>
      </dsp:nvSpPr>
      <dsp:spPr>
        <a:xfrm>
          <a:off x="2075477" y="94277"/>
          <a:ext cx="1510903" cy="1510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Training</a:t>
          </a:r>
        </a:p>
      </dsp:txBody>
      <dsp:txXfrm>
        <a:off x="2075477" y="94277"/>
        <a:ext cx="1510903" cy="1510903"/>
      </dsp:txXfrm>
    </dsp:sp>
    <dsp:sp modelId="{995EC535-7B60-4D49-B777-2AA4A16C3085}">
      <dsp:nvSpPr>
        <dsp:cNvPr id="0" name=""/>
        <dsp:cNvSpPr/>
      </dsp:nvSpPr>
      <dsp:spPr>
        <a:xfrm>
          <a:off x="1979953" y="-1246"/>
          <a:ext cx="4269692" cy="4269692"/>
        </a:xfrm>
        <a:prstGeom prst="circularArrow">
          <a:avLst>
            <a:gd name="adj1" fmla="val 6900"/>
            <a:gd name="adj2" fmla="val 465221"/>
            <a:gd name="adj3" fmla="val 16749969"/>
            <a:gd name="adj4" fmla="val 15184811"/>
            <a:gd name="adj5" fmla="val 80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2CC6B-6683-407B-B742-2299ED256A17}">
      <dsp:nvSpPr>
        <dsp:cNvPr id="0" name=""/>
        <dsp:cNvSpPr/>
      </dsp:nvSpPr>
      <dsp:spPr>
        <a:xfrm>
          <a:off x="0" y="-7"/>
          <a:ext cx="4038600" cy="452597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Community Stakeholders, Funding Sources</a:t>
          </a:r>
        </a:p>
      </dsp:txBody>
      <dsp:txXfrm>
        <a:off x="1262062" y="226291"/>
        <a:ext cx="1514475" cy="452597"/>
      </dsp:txXfrm>
    </dsp:sp>
    <dsp:sp modelId="{DEF46A4F-38AC-4994-9562-25F98EB4D564}">
      <dsp:nvSpPr>
        <dsp:cNvPr id="0" name=""/>
        <dsp:cNvSpPr/>
      </dsp:nvSpPr>
      <dsp:spPr>
        <a:xfrm>
          <a:off x="302894" y="849471"/>
          <a:ext cx="3432810" cy="343281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tx1"/>
              </a:solidFill>
            </a:rPr>
            <a:t>Program Managers, Administrators</a:t>
          </a:r>
        </a:p>
      </dsp:txBody>
      <dsp:txXfrm>
        <a:off x="1279100" y="1046858"/>
        <a:ext cx="1480399" cy="394773"/>
      </dsp:txXfrm>
    </dsp:sp>
    <dsp:sp modelId="{A7E02632-B6B1-4247-AAAD-B8900D8390AB}">
      <dsp:nvSpPr>
        <dsp:cNvPr id="0" name=""/>
        <dsp:cNvSpPr/>
      </dsp:nvSpPr>
      <dsp:spPr>
        <a:xfrm>
          <a:off x="605789" y="1455261"/>
          <a:ext cx="2827020" cy="282702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tx1"/>
              </a:solidFill>
            </a:rPr>
            <a:t>Clinicians &amp; Clinical Providers</a:t>
          </a:r>
        </a:p>
      </dsp:txBody>
      <dsp:txXfrm>
        <a:off x="1287808" y="1650325"/>
        <a:ext cx="1462982" cy="390128"/>
      </dsp:txXfrm>
    </dsp:sp>
    <dsp:sp modelId="{AE15E63D-11BB-4C47-BDB3-4C47837A93DA}">
      <dsp:nvSpPr>
        <dsp:cNvPr id="0" name=""/>
        <dsp:cNvSpPr/>
      </dsp:nvSpPr>
      <dsp:spPr>
        <a:xfrm>
          <a:off x="908684" y="2061051"/>
          <a:ext cx="2221230" cy="222123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tx1"/>
              </a:solidFill>
            </a:rPr>
            <a:t>Direct Care Staff</a:t>
          </a:r>
        </a:p>
      </dsp:txBody>
      <dsp:txXfrm>
        <a:off x="1419567" y="2260962"/>
        <a:ext cx="1199464" cy="399821"/>
      </dsp:txXfrm>
    </dsp:sp>
    <dsp:sp modelId="{5487F03F-885A-489A-BFA1-BFD4D47B6BD7}">
      <dsp:nvSpPr>
        <dsp:cNvPr id="0" name=""/>
        <dsp:cNvSpPr/>
      </dsp:nvSpPr>
      <dsp:spPr>
        <a:xfrm>
          <a:off x="1211580" y="2666841"/>
          <a:ext cx="1615440" cy="1615440"/>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tx1"/>
              </a:solidFill>
            </a:rPr>
            <a:t>Kids &amp; Families</a:t>
          </a:r>
        </a:p>
      </dsp:txBody>
      <dsp:txXfrm>
        <a:off x="1448155" y="3070701"/>
        <a:ext cx="1142288" cy="80772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7F35E-0609-4354-B195-2FEBACCCDB8B}" type="datetimeFigureOut">
              <a:rPr lang="en-US" smtClean="0"/>
              <a:pPr/>
              <a:t>10/13/18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66E05-C312-4366-91CA-2BB8A0622F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K. Bako, LPCC                 OCA 2018</a:t>
            </a:r>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K. Bako, LPCC                 OCA 2018</a:t>
            </a:r>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K. Bako, LPCC                 OCA 2018</a:t>
            </a:r>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5" name="Rectangle 4"/>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6" name="Rectangle 5"/>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en-US" noProof="0"/>
              <a:t>Click icon to add picture</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endParaRPr 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r>
              <a:rPr lang="en-US"/>
              <a:t>K. Bako, LPCC                 OCA 2018</a:t>
            </a:r>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58585"/>
                </a:solidFill>
              </a:defRPr>
            </a:lvl1pPr>
          </a:lstStyle>
          <a:p>
            <a:fld id="{B2481B74-C5E5-4074-84C3-0E2FB688F15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Content, and Picture">
    <p:spTree>
      <p:nvGrpSpPr>
        <p:cNvPr id="1" name=""/>
        <p:cNvGrpSpPr/>
        <p:nvPr/>
      </p:nvGrpSpPr>
      <p:grpSpPr>
        <a:xfrm>
          <a:off x="0" y="0"/>
          <a:ext cx="0" cy="0"/>
          <a:chOff x="0" y="0"/>
          <a:chExt cx="0" cy="0"/>
        </a:xfrm>
      </p:grpSpPr>
      <p:sp>
        <p:nvSpPr>
          <p:cNvPr id="5" name="Rectangle 4"/>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2" name="Title 1"/>
          <p:cNvSpPr>
            <a:spLocks noGrp="1"/>
          </p:cNvSpPr>
          <p:nvPr>
            <p:ph type="title"/>
          </p:nvPr>
        </p:nvSpPr>
        <p:spPr>
          <a:xfrm>
            <a:off x="2178423" y="914400"/>
            <a:ext cx="6508377" cy="1143000"/>
          </a:xfrm>
        </p:spPr>
        <p:txBody>
          <a:bodyPr/>
          <a:lstStyle/>
          <a:p>
            <a:r>
              <a:rPr lang="en-US"/>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en-US" noProof="0"/>
              <a:t>Click icon to add picture</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endParaRPr 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r>
              <a:rPr lang="en-US"/>
              <a:t>K. Bako, LPCC                 OCA 2018</a:t>
            </a:r>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DD0C8AF2-E686-4534-8F8A-3D43F46614C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Section with Picture">
    <p:spTree>
      <p:nvGrpSpPr>
        <p:cNvPr id="1" name=""/>
        <p:cNvGrpSpPr/>
        <p:nvPr/>
      </p:nvGrpSpPr>
      <p:grpSpPr>
        <a:xfrm>
          <a:off x="0" y="0"/>
          <a:ext cx="0" cy="0"/>
          <a:chOff x="0" y="0"/>
          <a:chExt cx="0" cy="0"/>
        </a:xfrm>
      </p:grpSpPr>
      <p:sp>
        <p:nvSpPr>
          <p:cNvPr id="5" name="Rectangle 4"/>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a typeface="ＭＳ Ｐゴシック" charset="-128"/>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en-US" noProof="0"/>
              <a:t>Click icon to add picture</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31EF016B-5D54-436C-87A7-CC35935A00F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K. Bako, LPCC                 OCA 2018</a:t>
            </a:r>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K. Bako, LPCC                 OCA 2018</a:t>
            </a:r>
          </a:p>
        </p:txBody>
      </p:sp>
      <p:sp>
        <p:nvSpPr>
          <p:cNvPr id="6" name="Slide Number Placeholder 5"/>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K. Bako, LPCC                 OCA 2018</a:t>
            </a:r>
          </a:p>
        </p:txBody>
      </p:sp>
      <p:sp>
        <p:nvSpPr>
          <p:cNvPr id="7" name="Slide Number Placeholder 6"/>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K. Bako, LPCC                 OCA 2018</a:t>
            </a:r>
          </a:p>
        </p:txBody>
      </p:sp>
      <p:sp>
        <p:nvSpPr>
          <p:cNvPr id="9" name="Slide Number Placeholder 8"/>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K. Bako, LPCC                 OCA 2018</a:t>
            </a:r>
          </a:p>
        </p:txBody>
      </p:sp>
      <p:sp>
        <p:nvSpPr>
          <p:cNvPr id="4" name="Slide Number Placeholder 3"/>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K. Bako, LPCC                 OCA 2018</a:t>
            </a:r>
          </a:p>
        </p:txBody>
      </p:sp>
      <p:sp>
        <p:nvSpPr>
          <p:cNvPr id="7" name="Slide Number Placeholder 6"/>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K. Bako, LPCC                 OCA 2018</a:t>
            </a:r>
          </a:p>
        </p:txBody>
      </p:sp>
      <p:sp>
        <p:nvSpPr>
          <p:cNvPr id="7" name="Slide Number Placeholder 6"/>
          <p:cNvSpPr>
            <a:spLocks noGrp="1"/>
          </p:cNvSpPr>
          <p:nvPr>
            <p:ph type="sldNum" sz="quarter" idx="12"/>
          </p:nvPr>
        </p:nvSpPr>
        <p:spPr/>
        <p:txBody>
          <a:bodyPr/>
          <a:lstStyle/>
          <a:p>
            <a:fld id="{ECA2BB18-9643-4B2F-A82D-0A327DB111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K. Bako, LPCC                 OCA 2018</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2BB18-9643-4B2F-A82D-0A327DB111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a-bc.com/training.php?id=4"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juku.it/en/inefficient-efficiency-hyperconvergence-alternatives/"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www.wraparoundohio.org/" TargetMode="External"/><Relationship Id="rId2" Type="http://schemas.openxmlformats.org/officeDocument/2006/relationships/hyperlink" Target="https://www.youtube.com/watch?v=vaN6FtJ8inA" TargetMode="External"/><Relationship Id="rId1" Type="http://schemas.openxmlformats.org/officeDocument/2006/relationships/slideLayout" Target="../slideLayouts/slideLayout2.xml"/><Relationship Id="rId4" Type="http://schemas.openxmlformats.org/officeDocument/2006/relationships/hyperlink" Target="https://hbr.org/video/2688242135001/the-explainer-disruptive-innovation"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thefamilyreunificationmodel.com/" TargetMode="External"/><Relationship Id="rId2" Type="http://schemas.openxmlformats.org/officeDocument/2006/relationships/hyperlink" Target="mailto:thefamilyreunificationmodel@gmail.com" TargetMode="External"/><Relationship Id="rId1" Type="http://schemas.openxmlformats.org/officeDocument/2006/relationships/slideLayout" Target="../slideLayouts/slideLayout2.xml"/><Relationship Id="rId5" Type="http://schemas.openxmlformats.org/officeDocument/2006/relationships/hyperlink" Target="https://www.facebook.com/kellybakothesource/" TargetMode="External"/><Relationship Id="rId4" Type="http://schemas.openxmlformats.org/officeDocument/2006/relationships/hyperlink" Target="https://www.linkedin.com/in/kelly-bako-65055a56/"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5A3077-0628-9D4E-A93A-3585A3BC2BD2}"/>
              </a:ext>
            </a:extLst>
          </p:cNvPr>
          <p:cNvSpPr>
            <a:spLocks noGrp="1"/>
          </p:cNvSpPr>
          <p:nvPr>
            <p:ph idx="1"/>
          </p:nvPr>
        </p:nvSpPr>
        <p:spPr/>
        <p:txBody>
          <a:bodyPr>
            <a:normAutofit/>
          </a:bodyPr>
          <a:lstStyle/>
          <a:p>
            <a:pPr marL="0" indent="0">
              <a:buNone/>
            </a:pPr>
            <a:r>
              <a:rPr lang="en-US" sz="4000" dirty="0"/>
              <a:t>It's not the big things that add up in the end; it's the hundreds, thousands, or millions of little things that separate the ordinary from the extraordinary.</a:t>
            </a:r>
          </a:p>
          <a:p>
            <a:pPr marL="0" indent="0">
              <a:buNone/>
            </a:pPr>
            <a:r>
              <a:rPr lang="en-US" sz="4000" dirty="0"/>
              <a:t>					</a:t>
            </a:r>
            <a:r>
              <a:rPr lang="en-US" sz="3600" dirty="0"/>
              <a:t>Darren Hardy</a:t>
            </a:r>
          </a:p>
        </p:txBody>
      </p:sp>
      <p:sp>
        <p:nvSpPr>
          <p:cNvPr id="4" name="Footer Placeholder 3">
            <a:extLst>
              <a:ext uri="{FF2B5EF4-FFF2-40B4-BE49-F238E27FC236}">
                <a16:creationId xmlns:a16="http://schemas.microsoft.com/office/drawing/2014/main" id="{451CEC15-4C0F-5247-A80F-5139332EFE6C}"/>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98CF5EB6-F281-0D4C-B5CF-17FFB21DCCD3}"/>
              </a:ext>
            </a:extLst>
          </p:cNvPr>
          <p:cNvSpPr>
            <a:spLocks noGrp="1"/>
          </p:cNvSpPr>
          <p:nvPr>
            <p:ph type="sldNum" sz="quarter" idx="12"/>
          </p:nvPr>
        </p:nvSpPr>
        <p:spPr/>
        <p:txBody>
          <a:bodyPr/>
          <a:lstStyle/>
          <a:p>
            <a:fld id="{ECA2BB18-9643-4B2F-A82D-0A327DB1116D}" type="slidenum">
              <a:rPr lang="en-US" smtClean="0"/>
              <a:pPr/>
              <a:t>1</a:t>
            </a:fld>
            <a:endParaRPr lang="en-US"/>
          </a:p>
        </p:txBody>
      </p:sp>
      <p:sp>
        <p:nvSpPr>
          <p:cNvPr id="6" name="5-Point Star 5">
            <a:extLst>
              <a:ext uri="{FF2B5EF4-FFF2-40B4-BE49-F238E27FC236}">
                <a16:creationId xmlns:a16="http://schemas.microsoft.com/office/drawing/2014/main" id="{0DCE2451-B091-824A-A0E1-B55263B9903C}"/>
              </a:ext>
            </a:extLst>
          </p:cNvPr>
          <p:cNvSpPr/>
          <p:nvPr/>
        </p:nvSpPr>
        <p:spPr>
          <a:xfrm>
            <a:off x="7772400" y="5326857"/>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023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5"/>
          <p:cNvSpPr>
            <a:spLocks noGrp="1"/>
          </p:cNvSpPr>
          <p:nvPr>
            <p:ph type="title"/>
          </p:nvPr>
        </p:nvSpPr>
        <p:spPr>
          <a:xfrm>
            <a:off x="2178050" y="360363"/>
            <a:ext cx="6508750" cy="782637"/>
          </a:xfrm>
        </p:spPr>
        <p:txBody>
          <a:bodyPr>
            <a:noAutofit/>
          </a:bodyPr>
          <a:lstStyle/>
          <a:p>
            <a:pPr eaLnBrk="1" hangingPunct="1"/>
            <a:r>
              <a:rPr lang="en-US" sz="3600" b="1"/>
              <a:t>How will the FRM model help children and families?</a:t>
            </a:r>
          </a:p>
        </p:txBody>
      </p:sp>
      <p:sp>
        <p:nvSpPr>
          <p:cNvPr id="32771" name="Content Placeholder 6"/>
          <p:cNvSpPr>
            <a:spLocks noGrp="1"/>
          </p:cNvSpPr>
          <p:nvPr>
            <p:ph idx="1"/>
          </p:nvPr>
        </p:nvSpPr>
        <p:spPr>
          <a:xfrm>
            <a:off x="2178050" y="1676400"/>
            <a:ext cx="6508750" cy="4926013"/>
          </a:xfrm>
        </p:spPr>
        <p:txBody>
          <a:bodyPr>
            <a:normAutofit fontScale="77500" lnSpcReduction="20000"/>
          </a:bodyPr>
          <a:lstStyle/>
          <a:p>
            <a:pPr eaLnBrk="1" hangingPunct="1"/>
            <a:r>
              <a:rPr lang="en-US"/>
              <a:t>Consumers can speak a common language.</a:t>
            </a:r>
          </a:p>
          <a:p>
            <a:pPr eaLnBrk="1" hangingPunct="1"/>
            <a:r>
              <a:rPr lang="en-US"/>
              <a:t>Visual Model is like Map Quest; Start, finish, and specific directions in between to get to the destination.</a:t>
            </a:r>
          </a:p>
          <a:p>
            <a:pPr eaLnBrk="1" hangingPunct="1"/>
            <a:r>
              <a:rPr lang="en-US"/>
              <a:t>Knowing what to expect helps families plan ahead.</a:t>
            </a:r>
          </a:p>
          <a:p>
            <a:pPr eaLnBrk="1" hangingPunct="1"/>
            <a:r>
              <a:rPr lang="en-US"/>
              <a:t>Knowing what to expect can empower children and families to engage.</a:t>
            </a:r>
          </a:p>
          <a:p>
            <a:pPr eaLnBrk="1" hangingPunct="1"/>
            <a:r>
              <a:rPr lang="en-US"/>
              <a:t>The Treatment Process won’t be something that is “done to them” or “happens to them”; but rather a process they participate in and, ideally, take ownership of.	</a:t>
            </a:r>
          </a:p>
          <a:p>
            <a:pPr lvl="2" eaLnBrk="1" hangingPunct="1">
              <a:buFont typeface="Wingdings 2" charset="2"/>
              <a:buNone/>
            </a:pPr>
            <a:r>
              <a:rPr lang="en-US"/>
              <a:t>						</a:t>
            </a:r>
          </a:p>
        </p:txBody>
      </p:sp>
      <p:sp>
        <p:nvSpPr>
          <p:cNvPr id="5" name="Slide Number Placeholder 4"/>
          <p:cNvSpPr>
            <a:spLocks noGrp="1"/>
          </p:cNvSpPr>
          <p:nvPr>
            <p:ph type="sldNum" sz="quarter" idx="16"/>
          </p:nvPr>
        </p:nvSpPr>
        <p:spPr/>
        <p:txBody>
          <a:bodyPr/>
          <a:lstStyle/>
          <a:p>
            <a:fld id="{0B4CD8BC-8B91-482E-AEBF-368BA0F6E4D2}" type="slidenum">
              <a:rPr lang="en-US"/>
              <a:pPr/>
              <a:t>10</a:t>
            </a:fld>
            <a:endParaRPr lang="en-US"/>
          </a:p>
        </p:txBody>
      </p:sp>
      <p:pic>
        <p:nvPicPr>
          <p:cNvPr id="32773" name="Picture Placeholder 7" descr="images-1.png"/>
          <p:cNvPicPr>
            <a:picLocks noGrp="1" noChangeAspect="1"/>
          </p:cNvPicPr>
          <p:nvPr>
            <p:ph type="pic" sz="quarter" idx="13"/>
          </p:nvPr>
        </p:nvPicPr>
        <p:blipFill>
          <a:blip r:embed="rId2"/>
          <a:srcRect t="-152646" b="-152646"/>
          <a:stretch>
            <a:fillRect/>
          </a:stretch>
        </p:blipFill>
        <p:spPr>
          <a:xfrm>
            <a:off x="269875" y="1976438"/>
            <a:ext cx="1646238" cy="4625975"/>
          </a:xfrm>
        </p:spPr>
      </p:pic>
      <p:sp>
        <p:nvSpPr>
          <p:cNvPr id="6" name="Footer Placeholder 5"/>
          <p:cNvSpPr>
            <a:spLocks noGrp="1"/>
          </p:cNvSpPr>
          <p:nvPr>
            <p:ph type="ftr" sz="quarter" idx="15"/>
          </p:nvPr>
        </p:nvSpPr>
        <p:spPr>
          <a:xfrm>
            <a:off x="5257800" y="6248400"/>
            <a:ext cx="3479800" cy="365125"/>
          </a:xfrm>
        </p:spPr>
        <p:txBody>
          <a:bodyPr/>
          <a:lstStyle/>
          <a:p>
            <a:r>
              <a:rPr lang="en-US"/>
              <a:t>K. Bako, LPCC                 OCA 2018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75B8D-80E0-3448-9083-82CB6CF224B9}"/>
              </a:ext>
            </a:extLst>
          </p:cNvPr>
          <p:cNvSpPr>
            <a:spLocks noGrp="1"/>
          </p:cNvSpPr>
          <p:nvPr>
            <p:ph type="title"/>
          </p:nvPr>
        </p:nvSpPr>
        <p:spPr/>
        <p:txBody>
          <a:bodyPr/>
          <a:lstStyle/>
          <a:p>
            <a:r>
              <a:rPr lang="en-US"/>
              <a:t>Something to think about…</a:t>
            </a:r>
          </a:p>
        </p:txBody>
      </p:sp>
      <p:sp>
        <p:nvSpPr>
          <p:cNvPr id="3" name="Content Placeholder 2">
            <a:extLst>
              <a:ext uri="{FF2B5EF4-FFF2-40B4-BE49-F238E27FC236}">
                <a16:creationId xmlns:a16="http://schemas.microsoft.com/office/drawing/2014/main" id="{423FBA82-BE9A-DC43-9A67-AE0DD6F4F7AB}"/>
              </a:ext>
            </a:extLst>
          </p:cNvPr>
          <p:cNvSpPr>
            <a:spLocks noGrp="1"/>
          </p:cNvSpPr>
          <p:nvPr>
            <p:ph idx="1"/>
          </p:nvPr>
        </p:nvSpPr>
        <p:spPr/>
        <p:txBody>
          <a:bodyPr/>
          <a:lstStyle/>
          <a:p>
            <a:pPr marL="0" indent="0">
              <a:buNone/>
            </a:pPr>
            <a:r>
              <a:rPr lang="en-US" dirty="0"/>
              <a:t>If you don’t have a visual model for your program or services, is there a way to change this?</a:t>
            </a:r>
          </a:p>
          <a:p>
            <a:pPr marL="0" indent="0">
              <a:buNone/>
            </a:pPr>
            <a:endParaRPr lang="en-US" dirty="0"/>
          </a:p>
        </p:txBody>
      </p:sp>
      <p:sp>
        <p:nvSpPr>
          <p:cNvPr id="4" name="Footer Placeholder 3">
            <a:extLst>
              <a:ext uri="{FF2B5EF4-FFF2-40B4-BE49-F238E27FC236}">
                <a16:creationId xmlns:a16="http://schemas.microsoft.com/office/drawing/2014/main" id="{1B2900A8-C44C-3E4A-8B0B-4F7546B42342}"/>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83A8BCE8-E788-A348-A3DF-6FE35158C581}"/>
              </a:ext>
            </a:extLst>
          </p:cNvPr>
          <p:cNvSpPr>
            <a:spLocks noGrp="1"/>
          </p:cNvSpPr>
          <p:nvPr>
            <p:ph type="sldNum" sz="quarter" idx="12"/>
          </p:nvPr>
        </p:nvSpPr>
        <p:spPr/>
        <p:txBody>
          <a:bodyPr/>
          <a:lstStyle/>
          <a:p>
            <a:fld id="{ECA2BB18-9643-4B2F-A82D-0A327DB1116D}" type="slidenum">
              <a:rPr lang="en-US" smtClean="0"/>
              <a:pPr/>
              <a:t>11</a:t>
            </a:fld>
            <a:endParaRPr lang="en-US"/>
          </a:p>
        </p:txBody>
      </p:sp>
    </p:spTree>
    <p:extLst>
      <p:ext uri="{BB962C8B-B14F-4D97-AF65-F5344CB8AC3E}">
        <p14:creationId xmlns:p14="http://schemas.microsoft.com/office/powerpoint/2010/main" val="44592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Parking Lot </a:t>
            </a:r>
          </a:p>
        </p:txBody>
      </p:sp>
      <p:sp>
        <p:nvSpPr>
          <p:cNvPr id="3" name="Content Placeholder 2"/>
          <p:cNvSpPr>
            <a:spLocks noGrp="1"/>
          </p:cNvSpPr>
          <p:nvPr>
            <p:ph idx="1"/>
          </p:nvPr>
        </p:nvSpPr>
        <p:spPr/>
        <p:txBody>
          <a:bodyPr/>
          <a:lstStyle/>
          <a:p>
            <a:r>
              <a:rPr lang="en-US"/>
              <a:t>What are you hoping to gain from this presentation?</a:t>
            </a:r>
          </a:p>
          <a:p>
            <a:endParaRPr lang="en-US"/>
          </a:p>
          <a:p>
            <a:endParaRPr lang="en-US"/>
          </a:p>
        </p:txBody>
      </p:sp>
      <p:sp>
        <p:nvSpPr>
          <p:cNvPr id="4" name="Footer Placeholder 3"/>
          <p:cNvSpPr>
            <a:spLocks noGrp="1"/>
          </p:cNvSpPr>
          <p:nvPr>
            <p:ph type="ftr" sz="quarter" idx="11"/>
          </p:nvPr>
        </p:nvSpPr>
        <p:spPr>
          <a:xfrm>
            <a:off x="5562600" y="6248400"/>
            <a:ext cx="2895600" cy="365125"/>
          </a:xfrm>
        </p:spPr>
        <p:txBody>
          <a:bodyPr/>
          <a:lstStyle/>
          <a:p>
            <a:pPr algn="l"/>
            <a:r>
              <a:rPr lang="en-US"/>
              <a:t>K. Bako, LPCC                 OCA 2018</a:t>
            </a:r>
          </a:p>
        </p:txBody>
      </p:sp>
      <p:sp>
        <p:nvSpPr>
          <p:cNvPr id="5" name="Slide Number Placeholder 4"/>
          <p:cNvSpPr>
            <a:spLocks noGrp="1"/>
          </p:cNvSpPr>
          <p:nvPr>
            <p:ph type="sldNum" sz="quarter" idx="12"/>
          </p:nvPr>
        </p:nvSpPr>
        <p:spPr>
          <a:xfrm>
            <a:off x="4953000" y="6324600"/>
            <a:ext cx="3276600" cy="365125"/>
          </a:xfrm>
        </p:spPr>
        <p:txBody>
          <a:bodyPr/>
          <a:lstStyle/>
          <a:p>
            <a:fld id="{ECA2BB18-9643-4B2F-A82D-0A327DB1116D}" type="slidenum">
              <a:rPr lang="en-US" smtClean="0"/>
              <a:pPr/>
              <a:t>12</a:t>
            </a:fld>
            <a:endParaRPr lang="en-US"/>
          </a:p>
        </p:txBody>
      </p:sp>
      <p:pic>
        <p:nvPicPr>
          <p:cNvPr id="2050" name="Picture 2" descr="C:\Users\kbako\AppData\Local\Microsoft\Windows\Temporary Internet Files\Content.IE5\84SXVEJ0\Question_Clip_Art[1].png"/>
          <p:cNvPicPr>
            <a:picLocks noChangeAspect="1" noChangeArrowheads="1"/>
          </p:cNvPicPr>
          <p:nvPr/>
        </p:nvPicPr>
        <p:blipFill>
          <a:blip r:embed="rId2"/>
          <a:srcRect/>
          <a:stretch>
            <a:fillRect/>
          </a:stretch>
        </p:blipFill>
        <p:spPr bwMode="auto">
          <a:xfrm>
            <a:off x="5638800" y="2057400"/>
            <a:ext cx="2381250" cy="4105275"/>
          </a:xfrm>
          <a:prstGeom prst="rect">
            <a:avLst/>
          </a:prstGeom>
          <a:noFill/>
        </p:spPr>
      </p:pic>
      <p:sp>
        <p:nvSpPr>
          <p:cNvPr id="6" name="5-Point Star 5">
            <a:extLst>
              <a:ext uri="{FF2B5EF4-FFF2-40B4-BE49-F238E27FC236}">
                <a16:creationId xmlns:a16="http://schemas.microsoft.com/office/drawing/2014/main" id="{BB9C7500-A7DF-8E40-A897-87C1ACE10047}"/>
              </a:ext>
            </a:extLst>
          </p:cNvPr>
          <p:cNvSpPr/>
          <p:nvPr/>
        </p:nvSpPr>
        <p:spPr>
          <a:xfrm>
            <a:off x="7772400" y="27463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34B62-E68D-4535-8245-C31853908DC0}"/>
              </a:ext>
            </a:extLst>
          </p:cNvPr>
          <p:cNvSpPr>
            <a:spLocks noGrp="1"/>
          </p:cNvSpPr>
          <p:nvPr>
            <p:ph type="title"/>
          </p:nvPr>
        </p:nvSpPr>
        <p:spPr/>
        <p:txBody>
          <a:bodyPr/>
          <a:lstStyle/>
          <a:p>
            <a:r>
              <a:rPr lang="en-US"/>
              <a:t>Collaboration</a:t>
            </a:r>
          </a:p>
        </p:txBody>
      </p:sp>
      <p:sp>
        <p:nvSpPr>
          <p:cNvPr id="3" name="Content Placeholder 2">
            <a:extLst>
              <a:ext uri="{FF2B5EF4-FFF2-40B4-BE49-F238E27FC236}">
                <a16:creationId xmlns:a16="http://schemas.microsoft.com/office/drawing/2014/main" id="{3992200F-CB64-4848-B7AE-6791117B922C}"/>
              </a:ext>
            </a:extLst>
          </p:cNvPr>
          <p:cNvSpPr>
            <a:spLocks noGrp="1"/>
          </p:cNvSpPr>
          <p:nvPr>
            <p:ph idx="1"/>
          </p:nvPr>
        </p:nvSpPr>
        <p:spPr>
          <a:xfrm>
            <a:off x="457200" y="1600200"/>
            <a:ext cx="8229600" cy="4525963"/>
          </a:xfrm>
        </p:spPr>
        <p:txBody>
          <a:bodyPr/>
          <a:lstStyle/>
          <a:p>
            <a:pPr marL="0" indent="0" algn="ctr">
              <a:buNone/>
            </a:pPr>
            <a:r>
              <a:rPr lang="en-US"/>
              <a:t>Happens inside and outside a RTC</a:t>
            </a:r>
          </a:p>
          <a:p>
            <a:pPr marL="0" indent="0">
              <a:buNone/>
            </a:pPr>
            <a:endParaRPr lang="en-US"/>
          </a:p>
          <a:p>
            <a:pPr marL="0" indent="0">
              <a:buNone/>
            </a:pPr>
            <a:endParaRPr lang="en-US"/>
          </a:p>
        </p:txBody>
      </p:sp>
      <p:sp>
        <p:nvSpPr>
          <p:cNvPr id="4" name="Footer Placeholder 3">
            <a:extLst>
              <a:ext uri="{FF2B5EF4-FFF2-40B4-BE49-F238E27FC236}">
                <a16:creationId xmlns:a16="http://schemas.microsoft.com/office/drawing/2014/main" id="{8A8D47FE-97C5-4E7A-BF49-1749BF6FC5A8}"/>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59556EA4-514A-4FB7-8AD9-A1B67DA4DA8B}"/>
              </a:ext>
            </a:extLst>
          </p:cNvPr>
          <p:cNvSpPr>
            <a:spLocks noGrp="1"/>
          </p:cNvSpPr>
          <p:nvPr>
            <p:ph type="sldNum" sz="quarter" idx="12"/>
          </p:nvPr>
        </p:nvSpPr>
        <p:spPr/>
        <p:txBody>
          <a:bodyPr/>
          <a:lstStyle/>
          <a:p>
            <a:fld id="{ECA2BB18-9643-4B2F-A82D-0A327DB1116D}" type="slidenum">
              <a:rPr lang="en-US" smtClean="0"/>
              <a:pPr/>
              <a:t>13</a:t>
            </a:fld>
            <a:endParaRPr lang="en-US"/>
          </a:p>
        </p:txBody>
      </p:sp>
      <p:pic>
        <p:nvPicPr>
          <p:cNvPr id="7" name="Picture 6">
            <a:extLst>
              <a:ext uri="{FF2B5EF4-FFF2-40B4-BE49-F238E27FC236}">
                <a16:creationId xmlns:a16="http://schemas.microsoft.com/office/drawing/2014/main" id="{EF1165CA-CD3E-4028-A8BC-F902E4BD975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90800" y="2438400"/>
            <a:ext cx="3429000" cy="3128608"/>
          </a:xfrm>
          <a:prstGeom prst="rect">
            <a:avLst/>
          </a:prstGeom>
        </p:spPr>
      </p:pic>
      <p:sp>
        <p:nvSpPr>
          <p:cNvPr id="8" name="TextBox 7">
            <a:extLst>
              <a:ext uri="{FF2B5EF4-FFF2-40B4-BE49-F238E27FC236}">
                <a16:creationId xmlns:a16="http://schemas.microsoft.com/office/drawing/2014/main" id="{17F0B7E0-8FF3-4B32-8372-FD2AC641C3B7}"/>
              </a:ext>
            </a:extLst>
          </p:cNvPr>
          <p:cNvSpPr txBox="1"/>
          <p:nvPr/>
        </p:nvSpPr>
        <p:spPr>
          <a:xfrm>
            <a:off x="4305300" y="7932104"/>
            <a:ext cx="3429000" cy="230832"/>
          </a:xfrm>
          <a:prstGeom prst="rect">
            <a:avLst/>
          </a:prstGeom>
          <a:noFill/>
        </p:spPr>
        <p:txBody>
          <a:bodyPr wrap="square" rtlCol="0">
            <a:spAutoFit/>
          </a:bodyPr>
          <a:lstStyle/>
          <a:p>
            <a:r>
              <a:rPr lang="en-US" sz="900">
                <a:hlinkClick r:id="rId3" tooltip="http://ia-bc.com/training.php?id=4"/>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822394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t>Who’s Who?</a:t>
            </a:r>
          </a:p>
        </p:txBody>
      </p:sp>
      <p:sp>
        <p:nvSpPr>
          <p:cNvPr id="3" name="Content Placeholder 2"/>
          <p:cNvSpPr>
            <a:spLocks noGrp="1"/>
          </p:cNvSpPr>
          <p:nvPr>
            <p:ph idx="1"/>
          </p:nvPr>
        </p:nvSpPr>
        <p:spPr/>
        <p:txBody>
          <a:bodyPr>
            <a:normAutofit lnSpcReduction="10000"/>
          </a:bodyPr>
          <a:lstStyle/>
          <a:p>
            <a:r>
              <a:rPr lang="en-US"/>
              <a:t>Direct Care Staff </a:t>
            </a:r>
          </a:p>
          <a:p>
            <a:r>
              <a:rPr lang="en-US"/>
              <a:t>Clinicians &amp; Clinical Directors</a:t>
            </a:r>
          </a:p>
          <a:p>
            <a:r>
              <a:rPr lang="en-US"/>
              <a:t>Residential Program Managers</a:t>
            </a:r>
          </a:p>
          <a:p>
            <a:r>
              <a:rPr lang="en-US"/>
              <a:t>Community Mental Health Providers</a:t>
            </a:r>
          </a:p>
          <a:p>
            <a:r>
              <a:rPr lang="en-US"/>
              <a:t>Executives</a:t>
            </a:r>
          </a:p>
          <a:p>
            <a:r>
              <a:rPr lang="en-US"/>
              <a:t>Community Partners</a:t>
            </a:r>
          </a:p>
          <a:p>
            <a:r>
              <a:rPr lang="en-US"/>
              <a:t>Insurance Companies</a:t>
            </a:r>
          </a:p>
          <a:p>
            <a:r>
              <a:rPr lang="en-US"/>
              <a:t>Others?</a:t>
            </a:r>
          </a:p>
        </p:txBody>
      </p:sp>
      <p:sp>
        <p:nvSpPr>
          <p:cNvPr id="4" name="Footer Placeholder 3"/>
          <p:cNvSpPr>
            <a:spLocks noGrp="1"/>
          </p:cNvSpPr>
          <p:nvPr>
            <p:ph type="ftr" sz="quarter" idx="11"/>
          </p:nvPr>
        </p:nvSpPr>
        <p:spPr>
          <a:xfrm>
            <a:off x="5486400" y="6324600"/>
            <a:ext cx="2895600" cy="365125"/>
          </a:xfrm>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D849-FBD3-564D-93BC-CF77F22765A9}"/>
              </a:ext>
            </a:extLst>
          </p:cNvPr>
          <p:cNvSpPr>
            <a:spLocks noGrp="1"/>
          </p:cNvSpPr>
          <p:nvPr>
            <p:ph type="title"/>
          </p:nvPr>
        </p:nvSpPr>
        <p:spPr/>
        <p:txBody>
          <a:bodyPr/>
          <a:lstStyle/>
          <a:p>
            <a:r>
              <a:rPr lang="en-US"/>
              <a:t>Collaboration</a:t>
            </a:r>
          </a:p>
        </p:txBody>
      </p:sp>
      <p:sp>
        <p:nvSpPr>
          <p:cNvPr id="3" name="Content Placeholder 2">
            <a:extLst>
              <a:ext uri="{FF2B5EF4-FFF2-40B4-BE49-F238E27FC236}">
                <a16:creationId xmlns:a16="http://schemas.microsoft.com/office/drawing/2014/main" id="{AD529FF2-184F-B54A-9B4B-1A86FE6332D7}"/>
              </a:ext>
            </a:extLst>
          </p:cNvPr>
          <p:cNvSpPr>
            <a:spLocks noGrp="1"/>
          </p:cNvSpPr>
          <p:nvPr>
            <p:ph idx="1"/>
          </p:nvPr>
        </p:nvSpPr>
        <p:spPr/>
        <p:txBody>
          <a:bodyPr/>
          <a:lstStyle/>
          <a:p>
            <a:r>
              <a:rPr lang="en-US" dirty="0"/>
              <a:t>Takes people, trust, and follow through</a:t>
            </a:r>
          </a:p>
          <a:p>
            <a:r>
              <a:rPr lang="en-US" dirty="0"/>
              <a:t>Shared Vision &amp; Goals</a:t>
            </a:r>
          </a:p>
          <a:p>
            <a:r>
              <a:rPr lang="en-US" dirty="0"/>
              <a:t>Flexibility</a:t>
            </a:r>
          </a:p>
          <a:p>
            <a:r>
              <a:rPr lang="en-US" dirty="0"/>
              <a:t>Humility</a:t>
            </a:r>
          </a:p>
          <a:p>
            <a:r>
              <a:rPr lang="en-US" dirty="0"/>
              <a:t>Honor strengths and talents</a:t>
            </a:r>
          </a:p>
          <a:p>
            <a:r>
              <a:rPr lang="en-US" dirty="0"/>
              <a:t>Identify the gaps in your service or knowledge areas; find ways to bridge the gaps</a:t>
            </a:r>
          </a:p>
        </p:txBody>
      </p:sp>
      <p:sp>
        <p:nvSpPr>
          <p:cNvPr id="4" name="Footer Placeholder 3">
            <a:extLst>
              <a:ext uri="{FF2B5EF4-FFF2-40B4-BE49-F238E27FC236}">
                <a16:creationId xmlns:a16="http://schemas.microsoft.com/office/drawing/2014/main" id="{18C7FE46-71C8-AB43-BF45-8B70FCE67BFC}"/>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1F515340-B3C5-7042-9B99-E89B18975DF2}"/>
              </a:ext>
            </a:extLst>
          </p:cNvPr>
          <p:cNvSpPr>
            <a:spLocks noGrp="1"/>
          </p:cNvSpPr>
          <p:nvPr>
            <p:ph type="sldNum" sz="quarter" idx="12"/>
          </p:nvPr>
        </p:nvSpPr>
        <p:spPr/>
        <p:txBody>
          <a:bodyPr/>
          <a:lstStyle/>
          <a:p>
            <a:fld id="{ECA2BB18-9643-4B2F-A82D-0A327DB1116D}" type="slidenum">
              <a:rPr lang="en-US" smtClean="0"/>
              <a:pPr/>
              <a:t>15</a:t>
            </a:fld>
            <a:endParaRPr lang="en-US"/>
          </a:p>
        </p:txBody>
      </p:sp>
    </p:spTree>
    <p:extLst>
      <p:ext uri="{BB962C8B-B14F-4D97-AF65-F5344CB8AC3E}">
        <p14:creationId xmlns:p14="http://schemas.microsoft.com/office/powerpoint/2010/main" val="3268527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Service Collaboration</a:t>
            </a:r>
          </a:p>
        </p:txBody>
      </p:sp>
      <p:sp>
        <p:nvSpPr>
          <p:cNvPr id="3" name="Content Placeholder 2"/>
          <p:cNvSpPr>
            <a:spLocks noGrp="1"/>
          </p:cNvSpPr>
          <p:nvPr>
            <p:ph idx="1"/>
          </p:nvPr>
        </p:nvSpPr>
        <p:spPr/>
        <p:txBody>
          <a:bodyPr/>
          <a:lstStyle/>
          <a:p>
            <a:pPr marL="0" indent="0">
              <a:buNone/>
            </a:pPr>
            <a:r>
              <a:rPr lang="en-US" dirty="0"/>
              <a:t>Thoughts…</a:t>
            </a:r>
          </a:p>
          <a:p>
            <a:r>
              <a:rPr lang="en-US" dirty="0"/>
              <a:t>What is/are the most important piece(s) of service collaboration?</a:t>
            </a:r>
          </a:p>
          <a:p>
            <a:pPr lvl="1">
              <a:buNone/>
            </a:pPr>
            <a:endParaRPr lang="en-US" dirty="0"/>
          </a:p>
          <a:p>
            <a:pPr lvl="1">
              <a:buNone/>
            </a:pPr>
            <a:endParaRPr lang="en-US" dirty="0"/>
          </a:p>
          <a:p>
            <a:r>
              <a:rPr lang="en-US" dirty="0"/>
              <a:t>What is/are the most important piece(s) when it comes to service collaboration in residential?</a:t>
            </a:r>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16</a:t>
            </a:fld>
            <a:endParaRPr lang="en-US"/>
          </a:p>
        </p:txBody>
      </p:sp>
      <p:sp>
        <p:nvSpPr>
          <p:cNvPr id="6" name="5-Point Star 5">
            <a:extLst>
              <a:ext uri="{FF2B5EF4-FFF2-40B4-BE49-F238E27FC236}">
                <a16:creationId xmlns:a16="http://schemas.microsoft.com/office/drawing/2014/main" id="{0BC36C93-2AEE-AD4E-AC93-4C7DD5B8123E}"/>
              </a:ext>
            </a:extLst>
          </p:cNvPr>
          <p:cNvSpPr/>
          <p:nvPr/>
        </p:nvSpPr>
        <p:spPr>
          <a:xfrm>
            <a:off x="7751618" y="5105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Continuum of Competencies</a:t>
            </a:r>
          </a:p>
        </p:txBody>
      </p:sp>
      <p:sp>
        <p:nvSpPr>
          <p:cNvPr id="3" name="Content Placeholder 2"/>
          <p:cNvSpPr>
            <a:spLocks noGrp="1"/>
          </p:cNvSpPr>
          <p:nvPr>
            <p:ph idx="1"/>
          </p:nvPr>
        </p:nvSpPr>
        <p:spPr/>
        <p:txBody>
          <a:bodyPr/>
          <a:lstStyle/>
          <a:p>
            <a:pPr>
              <a:buNone/>
            </a:pPr>
            <a:r>
              <a:rPr lang="en-US" dirty="0"/>
              <a:t>Derived from the 4 Stages of Learning  </a:t>
            </a:r>
            <a:r>
              <a:rPr lang="en-US" sz="2000" dirty="0"/>
              <a:t>(N. Burch,1970)</a:t>
            </a:r>
          </a:p>
          <a:p>
            <a:pPr lvl="1"/>
            <a:r>
              <a:rPr lang="en-US" dirty="0"/>
              <a:t>Unconscious incompetent</a:t>
            </a:r>
          </a:p>
          <a:p>
            <a:pPr lvl="1"/>
            <a:r>
              <a:rPr lang="en-US" dirty="0"/>
              <a:t>Conscious incompetent</a:t>
            </a:r>
          </a:p>
          <a:p>
            <a:pPr lvl="1"/>
            <a:r>
              <a:rPr lang="en-US" dirty="0"/>
              <a:t>Conscious competent</a:t>
            </a:r>
          </a:p>
          <a:p>
            <a:pPr lvl="1"/>
            <a:r>
              <a:rPr lang="en-US" dirty="0"/>
              <a:t>Unconscious competence</a:t>
            </a:r>
          </a:p>
          <a:p>
            <a:pPr lvl="1"/>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364B-3DB2-0349-8189-92DE48799A0A}"/>
              </a:ext>
            </a:extLst>
          </p:cNvPr>
          <p:cNvSpPr>
            <a:spLocks noGrp="1"/>
          </p:cNvSpPr>
          <p:nvPr>
            <p:ph type="title"/>
          </p:nvPr>
        </p:nvSpPr>
        <p:spPr/>
        <p:txBody>
          <a:bodyPr>
            <a:normAutofit fontScale="90000"/>
          </a:bodyPr>
          <a:lstStyle/>
          <a:p>
            <a:r>
              <a:rPr lang="en-US"/>
              <a:t>Continuum of Competency using </a:t>
            </a:r>
            <a:br>
              <a:rPr lang="en-US"/>
            </a:br>
            <a:r>
              <a:rPr lang="en-US"/>
              <a:t>FRM</a:t>
            </a:r>
          </a:p>
        </p:txBody>
      </p:sp>
      <p:sp>
        <p:nvSpPr>
          <p:cNvPr id="3" name="Content Placeholder 2">
            <a:extLst>
              <a:ext uri="{FF2B5EF4-FFF2-40B4-BE49-F238E27FC236}">
                <a16:creationId xmlns:a16="http://schemas.microsoft.com/office/drawing/2014/main" id="{F447C799-A0B1-6F4C-AA27-A4A3FEE5A551}"/>
              </a:ext>
            </a:extLst>
          </p:cNvPr>
          <p:cNvSpPr>
            <a:spLocks noGrp="1"/>
          </p:cNvSpPr>
          <p:nvPr>
            <p:ph idx="1"/>
          </p:nvPr>
        </p:nvSpPr>
        <p:spPr/>
        <p:txBody>
          <a:bodyPr>
            <a:normAutofit/>
          </a:bodyPr>
          <a:lstStyle/>
          <a:p>
            <a:r>
              <a:rPr lang="en-US" dirty="0"/>
              <a:t>Use the model to help you identify areas of challenge/opportunity</a:t>
            </a:r>
          </a:p>
          <a:p>
            <a:pPr marL="0" indent="0">
              <a:buNone/>
            </a:pPr>
            <a:endParaRPr lang="en-US" dirty="0"/>
          </a:p>
          <a:p>
            <a:r>
              <a:rPr lang="en-US" dirty="0"/>
              <a:t>How well are your staff/clinicians trained in understanding the overall therapeutic process of treatment, stepdown, and reintegration?</a:t>
            </a:r>
          </a:p>
          <a:p>
            <a:pPr marL="0" indent="0">
              <a:buNone/>
            </a:pPr>
            <a:r>
              <a:rPr lang="en-US" sz="2000" i="1" dirty="0"/>
              <a:t>	</a:t>
            </a:r>
          </a:p>
          <a:p>
            <a:pPr marL="0" indent="0" algn="ctr">
              <a:buNone/>
            </a:pPr>
            <a:r>
              <a:rPr lang="en-US" sz="2000" i="1" dirty="0"/>
              <a:t>When to focus on the right things, at the right time, with the right interventions</a:t>
            </a:r>
          </a:p>
        </p:txBody>
      </p:sp>
      <p:sp>
        <p:nvSpPr>
          <p:cNvPr id="4" name="Footer Placeholder 3">
            <a:extLst>
              <a:ext uri="{FF2B5EF4-FFF2-40B4-BE49-F238E27FC236}">
                <a16:creationId xmlns:a16="http://schemas.microsoft.com/office/drawing/2014/main" id="{1DD29492-1295-8D40-9EE1-CCC5BDB235EA}"/>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B18BB9CF-63CC-E74B-BF3A-73991D81F008}"/>
              </a:ext>
            </a:extLst>
          </p:cNvPr>
          <p:cNvSpPr>
            <a:spLocks noGrp="1"/>
          </p:cNvSpPr>
          <p:nvPr>
            <p:ph type="sldNum" sz="quarter" idx="12"/>
          </p:nvPr>
        </p:nvSpPr>
        <p:spPr/>
        <p:txBody>
          <a:bodyPr/>
          <a:lstStyle/>
          <a:p>
            <a:fld id="{ECA2BB18-9643-4B2F-A82D-0A327DB1116D}" type="slidenum">
              <a:rPr lang="en-US" smtClean="0"/>
              <a:pPr/>
              <a:t>18</a:t>
            </a:fld>
            <a:endParaRPr lang="en-US"/>
          </a:p>
        </p:txBody>
      </p:sp>
    </p:spTree>
    <p:extLst>
      <p:ext uri="{BB962C8B-B14F-4D97-AF65-F5344CB8AC3E}">
        <p14:creationId xmlns:p14="http://schemas.microsoft.com/office/powerpoint/2010/main" val="3364248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5D0E-454A-F84F-BC60-0C7DE860957E}"/>
              </a:ext>
            </a:extLst>
          </p:cNvPr>
          <p:cNvSpPr>
            <a:spLocks noGrp="1"/>
          </p:cNvSpPr>
          <p:nvPr>
            <p:ph type="title"/>
          </p:nvPr>
        </p:nvSpPr>
        <p:spPr/>
        <p:txBody>
          <a:bodyPr/>
          <a:lstStyle/>
          <a:p>
            <a:r>
              <a:rPr lang="en-US"/>
              <a:t>Continuum of Competencies</a:t>
            </a:r>
          </a:p>
        </p:txBody>
      </p:sp>
      <p:sp>
        <p:nvSpPr>
          <p:cNvPr id="3" name="Content Placeholder 2">
            <a:extLst>
              <a:ext uri="{FF2B5EF4-FFF2-40B4-BE49-F238E27FC236}">
                <a16:creationId xmlns:a16="http://schemas.microsoft.com/office/drawing/2014/main" id="{29DFBBCF-A2F6-3043-A7FC-9A4E74E87B07}"/>
              </a:ext>
            </a:extLst>
          </p:cNvPr>
          <p:cNvSpPr>
            <a:spLocks noGrp="1"/>
          </p:cNvSpPr>
          <p:nvPr>
            <p:ph idx="1"/>
          </p:nvPr>
        </p:nvSpPr>
        <p:spPr/>
        <p:txBody>
          <a:bodyPr>
            <a:normAutofit lnSpcReduction="10000"/>
          </a:bodyPr>
          <a:lstStyle/>
          <a:p>
            <a:pPr marL="0" indent="0">
              <a:buNone/>
            </a:pPr>
            <a:r>
              <a:rPr lang="en-US"/>
              <a:t>See handout</a:t>
            </a:r>
          </a:p>
          <a:p>
            <a:endParaRPr lang="en-US"/>
          </a:p>
          <a:p>
            <a:r>
              <a:rPr lang="en-US"/>
              <a:t>Where are you? </a:t>
            </a:r>
          </a:p>
          <a:p>
            <a:r>
              <a:rPr lang="en-US"/>
              <a:t>Your agency?</a:t>
            </a:r>
          </a:p>
          <a:p>
            <a:r>
              <a:rPr lang="en-US"/>
              <a:t>Your community?</a:t>
            </a:r>
          </a:p>
          <a:p>
            <a:endParaRPr lang="en-US"/>
          </a:p>
          <a:p>
            <a:r>
              <a:rPr lang="en-US"/>
              <a:t>What steps could you take to move further toward increased competency?</a:t>
            </a:r>
          </a:p>
        </p:txBody>
      </p:sp>
      <p:sp>
        <p:nvSpPr>
          <p:cNvPr id="4" name="Footer Placeholder 3">
            <a:extLst>
              <a:ext uri="{FF2B5EF4-FFF2-40B4-BE49-F238E27FC236}">
                <a16:creationId xmlns:a16="http://schemas.microsoft.com/office/drawing/2014/main" id="{8B766072-E18F-EB4C-B6D8-C6E793D0DF1C}"/>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1C11CD96-7A63-1948-9F3E-6FE394F0AC2F}"/>
              </a:ext>
            </a:extLst>
          </p:cNvPr>
          <p:cNvSpPr>
            <a:spLocks noGrp="1"/>
          </p:cNvSpPr>
          <p:nvPr>
            <p:ph type="sldNum" sz="quarter" idx="12"/>
          </p:nvPr>
        </p:nvSpPr>
        <p:spPr/>
        <p:txBody>
          <a:bodyPr/>
          <a:lstStyle/>
          <a:p>
            <a:fld id="{ECA2BB18-9643-4B2F-A82D-0A327DB1116D}" type="slidenum">
              <a:rPr lang="en-US" smtClean="0"/>
              <a:pPr/>
              <a:t>19</a:t>
            </a:fld>
            <a:endParaRPr lang="en-US"/>
          </a:p>
        </p:txBody>
      </p:sp>
    </p:spTree>
    <p:extLst>
      <p:ext uri="{BB962C8B-B14F-4D97-AF65-F5344CB8AC3E}">
        <p14:creationId xmlns:p14="http://schemas.microsoft.com/office/powerpoint/2010/main" val="292365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a:bodyPr>
          <a:lstStyle/>
          <a:p>
            <a:br>
              <a:rPr lang="en-US" sz="3600" b="1"/>
            </a:br>
            <a:br>
              <a:rPr lang="en-US" sz="3600" b="1"/>
            </a:br>
            <a:endParaRPr lang="en-US" sz="3600" b="1"/>
          </a:p>
        </p:txBody>
      </p:sp>
      <p:sp>
        <p:nvSpPr>
          <p:cNvPr id="3" name="Content Placeholder 2"/>
          <p:cNvSpPr>
            <a:spLocks noGrp="1"/>
          </p:cNvSpPr>
          <p:nvPr>
            <p:ph idx="1"/>
          </p:nvPr>
        </p:nvSpPr>
        <p:spPr/>
        <p:txBody>
          <a:bodyPr/>
          <a:lstStyle/>
          <a:p>
            <a:endParaRPr lang="en-US" dirty="0"/>
          </a:p>
          <a:p>
            <a:endParaRPr lang="en-US" dirty="0"/>
          </a:p>
          <a:p>
            <a:r>
              <a:rPr lang="en-US" sz="3600" dirty="0"/>
              <a:t>Introduction</a:t>
            </a:r>
          </a:p>
          <a:p>
            <a:r>
              <a:rPr lang="en-US" sz="3600" dirty="0"/>
              <a:t>Creation of the Model</a:t>
            </a:r>
          </a:p>
          <a:p>
            <a:r>
              <a:rPr lang="en-US" sz="3600" dirty="0"/>
              <a:t>Purpose of the Model</a:t>
            </a:r>
          </a:p>
          <a:p>
            <a:r>
              <a:rPr lang="en-US" sz="3600" dirty="0"/>
              <a:t>The Family Reunification Model ©</a:t>
            </a:r>
          </a:p>
          <a:p>
            <a:r>
              <a:rPr lang="en-US" sz="3600" dirty="0"/>
              <a:t>Micro to Macro Applications </a:t>
            </a:r>
          </a:p>
        </p:txBody>
      </p:sp>
      <p:sp>
        <p:nvSpPr>
          <p:cNvPr id="4" name="Slide Number Placeholder 3"/>
          <p:cNvSpPr>
            <a:spLocks noGrp="1"/>
          </p:cNvSpPr>
          <p:nvPr>
            <p:ph type="sldNum" sz="quarter" idx="12"/>
          </p:nvPr>
        </p:nvSpPr>
        <p:spPr/>
        <p:txBody>
          <a:bodyPr/>
          <a:lstStyle/>
          <a:p>
            <a:fld id="{ECA2BB18-9643-4B2F-A82D-0A327DB1116D}" type="slidenum">
              <a:rPr lang="en-US" smtClean="0"/>
              <a:pPr/>
              <a:t>2</a:t>
            </a:fld>
            <a:endParaRPr lang="en-US"/>
          </a:p>
        </p:txBody>
      </p:sp>
      <p:sp>
        <p:nvSpPr>
          <p:cNvPr id="5" name="Footer Placeholder 4"/>
          <p:cNvSpPr>
            <a:spLocks noGrp="1"/>
          </p:cNvSpPr>
          <p:nvPr>
            <p:ph type="ftr" sz="quarter" idx="11"/>
          </p:nvPr>
        </p:nvSpPr>
        <p:spPr>
          <a:xfrm>
            <a:off x="5562600" y="6324600"/>
            <a:ext cx="2895600" cy="365125"/>
          </a:xfrm>
        </p:spPr>
        <p:txBody>
          <a:bodyPr/>
          <a:lstStyle/>
          <a:p>
            <a:r>
              <a:rPr lang="en-US"/>
              <a:t>K. Bako, LPCC                 OCA 2018</a:t>
            </a:r>
          </a:p>
        </p:txBody>
      </p:sp>
      <p:pic>
        <p:nvPicPr>
          <p:cNvPr id="7" name="Picture 6">
            <a:extLst>
              <a:ext uri="{FF2B5EF4-FFF2-40B4-BE49-F238E27FC236}">
                <a16:creationId xmlns:a16="http://schemas.microsoft.com/office/drawing/2014/main" id="{D71B0D03-D8F9-4E71-BC93-55BDAE478B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565150"/>
            <a:ext cx="6134100" cy="1609725"/>
          </a:xfrm>
          <a:prstGeom prst="rect">
            <a:avLst/>
          </a:prstGeom>
        </p:spPr>
      </p:pic>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Residential Treatment Service Delivery &amp; Collaboration</a:t>
            </a:r>
          </a:p>
        </p:txBody>
      </p:sp>
      <p:sp>
        <p:nvSpPr>
          <p:cNvPr id="3" name="Content Placeholder 2"/>
          <p:cNvSpPr>
            <a:spLocks noGrp="1"/>
          </p:cNvSpPr>
          <p:nvPr>
            <p:ph idx="1"/>
          </p:nvPr>
        </p:nvSpPr>
        <p:spPr/>
        <p:txBody>
          <a:bodyPr/>
          <a:lstStyle/>
          <a:p>
            <a:pPr marL="0" indent="0">
              <a:buNone/>
            </a:pPr>
            <a:endParaRPr lang="en-US"/>
          </a:p>
          <a:p>
            <a:pPr marL="0" indent="0">
              <a:buNone/>
            </a:pPr>
            <a:endParaRPr lang="en-US"/>
          </a:p>
          <a:p>
            <a:r>
              <a:rPr lang="en-US"/>
              <a:t>Efficiency is doing </a:t>
            </a:r>
            <a:r>
              <a:rPr lang="en-US" u="sng"/>
              <a:t>the thing </a:t>
            </a:r>
            <a:r>
              <a:rPr lang="en-US" i="1"/>
              <a:t>right</a:t>
            </a:r>
          </a:p>
          <a:p>
            <a:pPr marL="0" indent="0">
              <a:buNone/>
            </a:pPr>
            <a:endParaRPr lang="en-US" i="1"/>
          </a:p>
          <a:p>
            <a:r>
              <a:rPr lang="en-US"/>
              <a:t>Effectiveness is doing </a:t>
            </a:r>
            <a:r>
              <a:rPr lang="en-US" i="1"/>
              <a:t>the right thing</a:t>
            </a:r>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Residential Treatment Service Delivery &amp; Collaboration</a:t>
            </a:r>
          </a:p>
        </p:txBody>
      </p:sp>
      <p:sp>
        <p:nvSpPr>
          <p:cNvPr id="3" name="Content Placeholder 2"/>
          <p:cNvSpPr>
            <a:spLocks noGrp="1"/>
          </p:cNvSpPr>
          <p:nvPr>
            <p:ph idx="1"/>
          </p:nvPr>
        </p:nvSpPr>
        <p:spPr/>
        <p:txBody>
          <a:bodyPr/>
          <a:lstStyle/>
          <a:p>
            <a:pPr marL="0" indent="0">
              <a:buNone/>
            </a:pPr>
            <a:r>
              <a:rPr lang="en-US" dirty="0"/>
              <a:t>What is the RIGHT thing to do? (Effective Tx)</a:t>
            </a:r>
          </a:p>
          <a:p>
            <a:endParaRPr lang="en-US" dirty="0"/>
          </a:p>
          <a:p>
            <a:endParaRPr lang="en-US" dirty="0"/>
          </a:p>
          <a:p>
            <a:endParaRPr lang="en-US" dirty="0"/>
          </a:p>
          <a:p>
            <a:endParaRPr lang="en-US" dirty="0"/>
          </a:p>
          <a:p>
            <a:pPr marL="0" indent="0">
              <a:buNone/>
            </a:pPr>
            <a:endParaRPr lang="en-US" dirty="0"/>
          </a:p>
          <a:p>
            <a:r>
              <a:rPr lang="en-US" dirty="0"/>
              <a:t>Describe doing the </a:t>
            </a:r>
            <a:r>
              <a:rPr lang="en-US" i="1" dirty="0"/>
              <a:t>right thing</a:t>
            </a:r>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C1F0-59C3-4B18-86B8-A5DE96655256}"/>
              </a:ext>
            </a:extLst>
          </p:cNvPr>
          <p:cNvSpPr>
            <a:spLocks noGrp="1"/>
          </p:cNvSpPr>
          <p:nvPr>
            <p:ph type="title"/>
          </p:nvPr>
        </p:nvSpPr>
        <p:spPr/>
        <p:txBody>
          <a:bodyPr>
            <a:normAutofit fontScale="90000"/>
          </a:bodyPr>
          <a:lstStyle/>
          <a:p>
            <a:r>
              <a:rPr lang="en-US" dirty="0"/>
              <a:t>Residential Treatment Service Delivery &amp; Collaboration</a:t>
            </a:r>
          </a:p>
        </p:txBody>
      </p:sp>
      <p:sp>
        <p:nvSpPr>
          <p:cNvPr id="3" name="Content Placeholder 2">
            <a:extLst>
              <a:ext uri="{FF2B5EF4-FFF2-40B4-BE49-F238E27FC236}">
                <a16:creationId xmlns:a16="http://schemas.microsoft.com/office/drawing/2014/main" id="{CB260C80-6B32-4776-9A0A-2925610ED7D4}"/>
              </a:ext>
            </a:extLst>
          </p:cNvPr>
          <p:cNvSpPr>
            <a:spLocks noGrp="1"/>
          </p:cNvSpPr>
          <p:nvPr>
            <p:ph idx="1"/>
          </p:nvPr>
        </p:nvSpPr>
        <p:spPr/>
        <p:txBody>
          <a:bodyPr>
            <a:normAutofit lnSpcReduction="10000"/>
          </a:bodyPr>
          <a:lstStyle/>
          <a:p>
            <a:pPr marL="0" indent="0">
              <a:buNone/>
            </a:pPr>
            <a:r>
              <a:rPr lang="en-US"/>
              <a:t>How do you do </a:t>
            </a:r>
            <a:r>
              <a:rPr lang="en-US" u="sng"/>
              <a:t>the thing </a:t>
            </a:r>
            <a:r>
              <a:rPr lang="en-US" i="1"/>
              <a:t>right</a:t>
            </a:r>
            <a:r>
              <a:rPr lang="en-US"/>
              <a:t>? (Efficiency)</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a:t>What does it look like to do </a:t>
            </a:r>
            <a:r>
              <a:rPr lang="en-US" u="sng"/>
              <a:t>the thing </a:t>
            </a:r>
            <a:r>
              <a:rPr lang="en-US" i="1"/>
              <a:t>right?</a:t>
            </a:r>
          </a:p>
        </p:txBody>
      </p:sp>
      <p:sp>
        <p:nvSpPr>
          <p:cNvPr id="4" name="Footer Placeholder 3">
            <a:extLst>
              <a:ext uri="{FF2B5EF4-FFF2-40B4-BE49-F238E27FC236}">
                <a16:creationId xmlns:a16="http://schemas.microsoft.com/office/drawing/2014/main" id="{D670C198-0F94-48E0-9BD9-C8FF216EB70C}"/>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F5A6D04C-F131-4FC9-8E27-EFFEC07C96EB}"/>
              </a:ext>
            </a:extLst>
          </p:cNvPr>
          <p:cNvSpPr>
            <a:spLocks noGrp="1"/>
          </p:cNvSpPr>
          <p:nvPr>
            <p:ph type="sldNum" sz="quarter" idx="12"/>
          </p:nvPr>
        </p:nvSpPr>
        <p:spPr/>
        <p:txBody>
          <a:bodyPr/>
          <a:lstStyle/>
          <a:p>
            <a:fld id="{ECA2BB18-9643-4B2F-A82D-0A327DB1116D}" type="slidenum">
              <a:rPr lang="en-US" smtClean="0"/>
              <a:pPr/>
              <a:t>22</a:t>
            </a:fld>
            <a:endParaRPr lang="en-US"/>
          </a:p>
        </p:txBody>
      </p:sp>
      <p:pic>
        <p:nvPicPr>
          <p:cNvPr id="7" name="Picture 6">
            <a:extLst>
              <a:ext uri="{FF2B5EF4-FFF2-40B4-BE49-F238E27FC236}">
                <a16:creationId xmlns:a16="http://schemas.microsoft.com/office/drawing/2014/main" id="{1697FD26-85C9-4388-B1B3-68571BC4F77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36909" y="2246145"/>
            <a:ext cx="3987691" cy="2664276"/>
          </a:xfrm>
          <a:prstGeom prst="rect">
            <a:avLst/>
          </a:prstGeom>
        </p:spPr>
      </p:pic>
      <p:sp>
        <p:nvSpPr>
          <p:cNvPr id="8" name="TextBox 7">
            <a:extLst>
              <a:ext uri="{FF2B5EF4-FFF2-40B4-BE49-F238E27FC236}">
                <a16:creationId xmlns:a16="http://schemas.microsoft.com/office/drawing/2014/main" id="{97675D72-69F6-4966-A7D4-BCE6906D0162}"/>
              </a:ext>
            </a:extLst>
          </p:cNvPr>
          <p:cNvSpPr txBox="1"/>
          <p:nvPr/>
        </p:nvSpPr>
        <p:spPr>
          <a:xfrm>
            <a:off x="2273354" y="4909776"/>
            <a:ext cx="4114800" cy="230832"/>
          </a:xfrm>
          <a:prstGeom prst="rect">
            <a:avLst/>
          </a:prstGeom>
          <a:noFill/>
        </p:spPr>
        <p:txBody>
          <a:bodyPr wrap="square" rtlCol="0">
            <a:spAutoFit/>
          </a:bodyPr>
          <a:lstStyle/>
          <a:p>
            <a:r>
              <a:rPr lang="en-US" sz="900">
                <a:hlinkClick r:id="rId3" tooltip="http://www.juku.it/en/inefficient-efficiency-hyperconvergence-alternatives/"/>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2535441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7DB6-9026-9645-A969-E2F86F59886C}"/>
              </a:ext>
            </a:extLst>
          </p:cNvPr>
          <p:cNvSpPr>
            <a:spLocks noGrp="1"/>
          </p:cNvSpPr>
          <p:nvPr>
            <p:ph type="title"/>
          </p:nvPr>
        </p:nvSpPr>
        <p:spPr/>
        <p:txBody>
          <a:bodyPr/>
          <a:lstStyle/>
          <a:p>
            <a:r>
              <a:rPr lang="en-US" dirty="0"/>
              <a:t>Thoughts…</a:t>
            </a:r>
          </a:p>
        </p:txBody>
      </p:sp>
      <p:sp>
        <p:nvSpPr>
          <p:cNvPr id="3" name="Content Placeholder 2">
            <a:extLst>
              <a:ext uri="{FF2B5EF4-FFF2-40B4-BE49-F238E27FC236}">
                <a16:creationId xmlns:a16="http://schemas.microsoft.com/office/drawing/2014/main" id="{7B767499-321A-E042-9889-8209A2245FB0}"/>
              </a:ext>
            </a:extLst>
          </p:cNvPr>
          <p:cNvSpPr>
            <a:spLocks noGrp="1"/>
          </p:cNvSpPr>
          <p:nvPr>
            <p:ph idx="1"/>
          </p:nvPr>
        </p:nvSpPr>
        <p:spPr/>
        <p:txBody>
          <a:bodyPr/>
          <a:lstStyle/>
          <a:p>
            <a:pPr marL="0" indent="0">
              <a:buNone/>
            </a:pPr>
            <a:r>
              <a:rPr lang="en-US" dirty="0"/>
              <a:t>What ways can your service or program become more </a:t>
            </a:r>
            <a:r>
              <a:rPr lang="en-US" i="1" dirty="0"/>
              <a:t>efficient</a:t>
            </a:r>
            <a:r>
              <a:rPr lang="en-US" dirty="0"/>
              <a:t>?</a:t>
            </a:r>
          </a:p>
          <a:p>
            <a:pPr marL="0" indent="0">
              <a:buNone/>
            </a:pPr>
            <a:endParaRPr lang="en-US" dirty="0"/>
          </a:p>
          <a:p>
            <a:pPr marL="0" indent="0">
              <a:buNone/>
            </a:pPr>
            <a:endParaRPr lang="en-US" dirty="0"/>
          </a:p>
          <a:p>
            <a:pPr marL="0" indent="0">
              <a:buNone/>
            </a:pPr>
            <a:endParaRPr lang="en-US" dirty="0"/>
          </a:p>
          <a:p>
            <a:pPr marL="0" indent="0">
              <a:buNone/>
            </a:pPr>
            <a:r>
              <a:rPr lang="en-US" dirty="0"/>
              <a:t>What ways can your service or program become more </a:t>
            </a:r>
            <a:r>
              <a:rPr lang="en-US" i="1" dirty="0"/>
              <a:t>effective?</a:t>
            </a:r>
          </a:p>
        </p:txBody>
      </p:sp>
      <p:sp>
        <p:nvSpPr>
          <p:cNvPr id="4" name="Footer Placeholder 3">
            <a:extLst>
              <a:ext uri="{FF2B5EF4-FFF2-40B4-BE49-F238E27FC236}">
                <a16:creationId xmlns:a16="http://schemas.microsoft.com/office/drawing/2014/main" id="{38E5877F-21DF-F246-8725-90AED43A7882}"/>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3EB8279F-874F-7144-B698-07427844B662}"/>
              </a:ext>
            </a:extLst>
          </p:cNvPr>
          <p:cNvSpPr>
            <a:spLocks noGrp="1"/>
          </p:cNvSpPr>
          <p:nvPr>
            <p:ph type="sldNum" sz="quarter" idx="12"/>
          </p:nvPr>
        </p:nvSpPr>
        <p:spPr/>
        <p:txBody>
          <a:bodyPr/>
          <a:lstStyle/>
          <a:p>
            <a:fld id="{ECA2BB18-9643-4B2F-A82D-0A327DB1116D}" type="slidenum">
              <a:rPr lang="en-US" smtClean="0"/>
              <a:pPr/>
              <a:t>23</a:t>
            </a:fld>
            <a:endParaRPr lang="en-US"/>
          </a:p>
        </p:txBody>
      </p:sp>
      <p:sp>
        <p:nvSpPr>
          <p:cNvPr id="6" name="5-Point Star 5">
            <a:extLst>
              <a:ext uri="{FF2B5EF4-FFF2-40B4-BE49-F238E27FC236}">
                <a16:creationId xmlns:a16="http://schemas.microsoft.com/office/drawing/2014/main" id="{25692313-4FEC-0349-9234-BC05E5A450FD}"/>
              </a:ext>
            </a:extLst>
          </p:cNvPr>
          <p:cNvSpPr/>
          <p:nvPr/>
        </p:nvSpPr>
        <p:spPr>
          <a:xfrm>
            <a:off x="7626927" y="27463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6961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t>
            </a:r>
          </a:p>
        </p:txBody>
      </p:sp>
      <p:sp>
        <p:nvSpPr>
          <p:cNvPr id="3" name="Content Placeholder 2"/>
          <p:cNvSpPr>
            <a:spLocks noGrp="1"/>
          </p:cNvSpPr>
          <p:nvPr>
            <p:ph sz="half" idx="1"/>
          </p:nvPr>
        </p:nvSpPr>
        <p:spPr>
          <a:xfrm>
            <a:off x="457200" y="1676400"/>
            <a:ext cx="4038600" cy="4449763"/>
          </a:xfrm>
        </p:spPr>
        <p:txBody>
          <a:bodyPr>
            <a:normAutofit/>
          </a:bodyPr>
          <a:lstStyle/>
          <a:p>
            <a:r>
              <a:rPr lang="en-US"/>
              <a:t>Pre admission</a:t>
            </a:r>
          </a:p>
          <a:p>
            <a:r>
              <a:rPr lang="en-US"/>
              <a:t>Admission</a:t>
            </a:r>
          </a:p>
          <a:p>
            <a:r>
              <a:rPr lang="en-US"/>
              <a:t>LOS</a:t>
            </a:r>
          </a:p>
          <a:p>
            <a:r>
              <a:rPr lang="en-US"/>
              <a:t>Crisis</a:t>
            </a:r>
          </a:p>
          <a:p>
            <a:r>
              <a:rPr lang="en-US"/>
              <a:t>Funding</a:t>
            </a:r>
          </a:p>
          <a:p>
            <a:r>
              <a:rPr lang="en-US"/>
              <a:t>Transfer/Discharge</a:t>
            </a:r>
          </a:p>
          <a:p>
            <a:r>
              <a:rPr lang="en-US"/>
              <a:t>Strategic Planning</a:t>
            </a:r>
          </a:p>
          <a:p>
            <a:r>
              <a:rPr lang="en-US"/>
              <a:t>Vision</a:t>
            </a:r>
          </a:p>
        </p:txBody>
      </p:sp>
      <p:pic>
        <p:nvPicPr>
          <p:cNvPr id="8" name="Content Placeholder 7">
            <a:extLst>
              <a:ext uri="{FF2B5EF4-FFF2-40B4-BE49-F238E27FC236}">
                <a16:creationId xmlns:a16="http://schemas.microsoft.com/office/drawing/2014/main" id="{C2E0FA2D-F88C-4B93-821D-F1522F494B3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3156" y="357820"/>
            <a:ext cx="4038600" cy="1059818"/>
          </a:xfrm>
        </p:spPr>
      </p:pic>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256D-1C3C-DA4F-90B7-996090B599E5}"/>
              </a:ext>
            </a:extLst>
          </p:cNvPr>
          <p:cNvSpPr>
            <a:spLocks noGrp="1"/>
          </p:cNvSpPr>
          <p:nvPr>
            <p:ph type="title"/>
          </p:nvPr>
        </p:nvSpPr>
        <p:spPr>
          <a:xfrm>
            <a:off x="457200" y="274638"/>
            <a:ext cx="8229600" cy="715962"/>
          </a:xfrm>
        </p:spPr>
        <p:txBody>
          <a:bodyPr>
            <a:normAutofit fontScale="90000"/>
          </a:bodyPr>
          <a:lstStyle/>
          <a:p>
            <a:r>
              <a:rPr lang="en-US"/>
              <a:t>Opportunities</a:t>
            </a:r>
          </a:p>
        </p:txBody>
      </p:sp>
      <p:sp>
        <p:nvSpPr>
          <p:cNvPr id="3" name="Content Placeholder 2">
            <a:extLst>
              <a:ext uri="{FF2B5EF4-FFF2-40B4-BE49-F238E27FC236}">
                <a16:creationId xmlns:a16="http://schemas.microsoft.com/office/drawing/2014/main" id="{0411DEEE-645A-9044-BDB2-61E37CAB3F15}"/>
              </a:ext>
            </a:extLst>
          </p:cNvPr>
          <p:cNvSpPr>
            <a:spLocks noGrp="1"/>
          </p:cNvSpPr>
          <p:nvPr>
            <p:ph idx="1"/>
          </p:nvPr>
        </p:nvSpPr>
        <p:spPr>
          <a:xfrm>
            <a:off x="457200" y="1066800"/>
            <a:ext cx="8229600" cy="5059363"/>
          </a:xfrm>
        </p:spPr>
        <p:txBody>
          <a:bodyPr>
            <a:normAutofit/>
          </a:bodyPr>
          <a:lstStyle/>
          <a:p>
            <a:r>
              <a:rPr lang="en-US" u="sng" dirty="0"/>
              <a:t>Prevention </a:t>
            </a:r>
            <a:r>
              <a:rPr lang="en-US" dirty="0"/>
              <a:t>(Pre-Admission) </a:t>
            </a:r>
            <a:r>
              <a:rPr lang="en-US" sz="2200" i="1" dirty="0"/>
              <a:t>How can we collaborate within our clinical community to prevent RTX?</a:t>
            </a:r>
          </a:p>
          <a:p>
            <a:r>
              <a:rPr lang="en-US" u="sng" dirty="0"/>
              <a:t>Admission</a:t>
            </a:r>
            <a:r>
              <a:rPr lang="en-US" dirty="0"/>
              <a:t>; Orientation (kids, families, Staff</a:t>
            </a:r>
            <a:r>
              <a:rPr lang="en-US" sz="2200" i="1" dirty="0"/>
              <a:t>) How can we collaborate to effectively engage in effort to reach maximum benefit?</a:t>
            </a:r>
          </a:p>
          <a:p>
            <a:r>
              <a:rPr lang="en-US" u="sng" dirty="0"/>
              <a:t>Training</a:t>
            </a:r>
            <a:r>
              <a:rPr lang="en-US" dirty="0"/>
              <a:t> (DCS, Clinical Providers, Collateral Contacts) </a:t>
            </a:r>
            <a:r>
              <a:rPr lang="en-US" sz="2200" i="1" dirty="0"/>
              <a:t>How can we enhance our training to establish &amp; maintain the most effective providers?</a:t>
            </a:r>
          </a:p>
          <a:p>
            <a:r>
              <a:rPr lang="en-US" u="sng" dirty="0"/>
              <a:t>Length of Stay </a:t>
            </a:r>
            <a:r>
              <a:rPr lang="en-US" sz="2200" i="1" dirty="0"/>
              <a:t>How are we collaborating with services to assure timely &amp; effective treatment interventions to reach CE LOS?</a:t>
            </a:r>
          </a:p>
        </p:txBody>
      </p:sp>
      <p:sp>
        <p:nvSpPr>
          <p:cNvPr id="4" name="Footer Placeholder 3">
            <a:extLst>
              <a:ext uri="{FF2B5EF4-FFF2-40B4-BE49-F238E27FC236}">
                <a16:creationId xmlns:a16="http://schemas.microsoft.com/office/drawing/2014/main" id="{1B9134C8-47FB-5A4A-BF44-8B0E3E57CD74}"/>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E6BB988F-C5E8-7043-BC8E-2845511B67E3}"/>
              </a:ext>
            </a:extLst>
          </p:cNvPr>
          <p:cNvSpPr>
            <a:spLocks noGrp="1"/>
          </p:cNvSpPr>
          <p:nvPr>
            <p:ph type="sldNum" sz="quarter" idx="12"/>
          </p:nvPr>
        </p:nvSpPr>
        <p:spPr/>
        <p:txBody>
          <a:bodyPr/>
          <a:lstStyle/>
          <a:p>
            <a:fld id="{ECA2BB18-9643-4B2F-A82D-0A327DB1116D}" type="slidenum">
              <a:rPr lang="en-US" smtClean="0"/>
              <a:pPr/>
              <a:t>25</a:t>
            </a:fld>
            <a:endParaRPr lang="en-US"/>
          </a:p>
        </p:txBody>
      </p:sp>
    </p:spTree>
    <p:extLst>
      <p:ext uri="{BB962C8B-B14F-4D97-AF65-F5344CB8AC3E}">
        <p14:creationId xmlns:p14="http://schemas.microsoft.com/office/powerpoint/2010/main" val="2709478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56969-C105-1644-BEB0-404AFCE8C589}"/>
              </a:ext>
            </a:extLst>
          </p:cNvPr>
          <p:cNvSpPr>
            <a:spLocks noGrp="1"/>
          </p:cNvSpPr>
          <p:nvPr>
            <p:ph type="title"/>
          </p:nvPr>
        </p:nvSpPr>
        <p:spPr/>
        <p:txBody>
          <a:bodyPr/>
          <a:lstStyle/>
          <a:p>
            <a:r>
              <a:rPr lang="en-US" dirty="0"/>
              <a:t>Opportunities</a:t>
            </a:r>
          </a:p>
        </p:txBody>
      </p:sp>
      <p:sp>
        <p:nvSpPr>
          <p:cNvPr id="3" name="Content Placeholder 2">
            <a:extLst>
              <a:ext uri="{FF2B5EF4-FFF2-40B4-BE49-F238E27FC236}">
                <a16:creationId xmlns:a16="http://schemas.microsoft.com/office/drawing/2014/main" id="{742670D0-02A2-6D46-8DBE-00CDB1C2E7A3}"/>
              </a:ext>
            </a:extLst>
          </p:cNvPr>
          <p:cNvSpPr>
            <a:spLocks noGrp="1"/>
          </p:cNvSpPr>
          <p:nvPr>
            <p:ph idx="1"/>
          </p:nvPr>
        </p:nvSpPr>
        <p:spPr/>
        <p:txBody>
          <a:bodyPr>
            <a:normAutofit lnSpcReduction="10000"/>
          </a:bodyPr>
          <a:lstStyle/>
          <a:p>
            <a:r>
              <a:rPr lang="en-US" u="sng" dirty="0"/>
              <a:t>Transition to less Restrictive Setting</a:t>
            </a:r>
            <a:r>
              <a:rPr lang="en-US" dirty="0"/>
              <a:t> </a:t>
            </a:r>
            <a:r>
              <a:rPr lang="en-US" i="1" dirty="0"/>
              <a:t>How are we collaborating in advance for effective step down?</a:t>
            </a:r>
          </a:p>
          <a:p>
            <a:r>
              <a:rPr lang="en-US" u="sng" dirty="0"/>
              <a:t>Maintenance in Community/LRS </a:t>
            </a:r>
            <a:r>
              <a:rPr lang="en-US" i="1" dirty="0"/>
              <a:t>How are we partnering with community providers &amp; natural supports to enhance likelihood of successful stepdown?</a:t>
            </a:r>
          </a:p>
          <a:p>
            <a:r>
              <a:rPr lang="en-US" u="sng" dirty="0"/>
              <a:t>Prevention</a:t>
            </a:r>
            <a:r>
              <a:rPr lang="en-US" dirty="0"/>
              <a:t> </a:t>
            </a:r>
            <a:r>
              <a:rPr lang="en-US" sz="3600" i="1" dirty="0"/>
              <a:t>How are we collaborating to prevent re-admission?</a:t>
            </a:r>
          </a:p>
          <a:p>
            <a:endParaRPr lang="en-US" dirty="0"/>
          </a:p>
        </p:txBody>
      </p:sp>
      <p:sp>
        <p:nvSpPr>
          <p:cNvPr id="4" name="Footer Placeholder 3">
            <a:extLst>
              <a:ext uri="{FF2B5EF4-FFF2-40B4-BE49-F238E27FC236}">
                <a16:creationId xmlns:a16="http://schemas.microsoft.com/office/drawing/2014/main" id="{B8F6D767-9D2F-E040-903C-241B3C5E757A}"/>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F99B17CF-F457-3A42-878A-1B2EB98B4501}"/>
              </a:ext>
            </a:extLst>
          </p:cNvPr>
          <p:cNvSpPr>
            <a:spLocks noGrp="1"/>
          </p:cNvSpPr>
          <p:nvPr>
            <p:ph type="sldNum" sz="quarter" idx="12"/>
          </p:nvPr>
        </p:nvSpPr>
        <p:spPr/>
        <p:txBody>
          <a:bodyPr/>
          <a:lstStyle/>
          <a:p>
            <a:fld id="{ECA2BB18-9643-4B2F-A82D-0A327DB1116D}" type="slidenum">
              <a:rPr lang="en-US" smtClean="0"/>
              <a:pPr/>
              <a:t>26</a:t>
            </a:fld>
            <a:endParaRPr lang="en-US"/>
          </a:p>
        </p:txBody>
      </p:sp>
    </p:spTree>
    <p:extLst>
      <p:ext uri="{BB962C8B-B14F-4D97-AF65-F5344CB8AC3E}">
        <p14:creationId xmlns:p14="http://schemas.microsoft.com/office/powerpoint/2010/main" val="2523730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5FCCC426-6804-4D6C-9FCE-9C74F4A0BA96}"/>
              </a:ext>
            </a:extLst>
          </p:cNvPr>
          <p:cNvGraphicFramePr>
            <a:graphicFrameLocks noGrp="1"/>
          </p:cNvGraphicFramePr>
          <p:nvPr>
            <p:ph idx="1"/>
            <p:extLst>
              <p:ext uri="{D42A27DB-BD31-4B8C-83A1-F6EECF244321}">
                <p14:modId xmlns:p14="http://schemas.microsoft.com/office/powerpoint/2010/main" val="2527172196"/>
              </p:ext>
            </p:extLst>
          </p:nvPr>
        </p:nvGraphicFramePr>
        <p:xfrm>
          <a:off x="457200" y="1905000"/>
          <a:ext cx="8229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242D0B4-915E-4F2E-B899-DE3F2FA71FCD}"/>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F0E790C3-F40B-4BCA-B0D7-06C8661143D7}"/>
              </a:ext>
            </a:extLst>
          </p:cNvPr>
          <p:cNvSpPr>
            <a:spLocks noGrp="1"/>
          </p:cNvSpPr>
          <p:nvPr>
            <p:ph type="sldNum" sz="quarter" idx="12"/>
          </p:nvPr>
        </p:nvSpPr>
        <p:spPr/>
        <p:txBody>
          <a:bodyPr/>
          <a:lstStyle/>
          <a:p>
            <a:fld id="{ECA2BB18-9643-4B2F-A82D-0A327DB1116D}" type="slidenum">
              <a:rPr lang="en-US" smtClean="0"/>
              <a:pPr/>
              <a:t>27</a:t>
            </a:fld>
            <a:endParaRPr lang="en-US"/>
          </a:p>
        </p:txBody>
      </p:sp>
      <p:pic>
        <p:nvPicPr>
          <p:cNvPr id="12" name="Picture 11">
            <a:extLst>
              <a:ext uri="{FF2B5EF4-FFF2-40B4-BE49-F238E27FC236}">
                <a16:creationId xmlns:a16="http://schemas.microsoft.com/office/drawing/2014/main" id="{7B5A38B1-B948-458F-B751-3A267B2B0E1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1700" y="302315"/>
            <a:ext cx="4800600" cy="1259785"/>
          </a:xfrm>
          <a:prstGeom prst="rect">
            <a:avLst/>
          </a:prstGeom>
        </p:spPr>
      </p:pic>
    </p:spTree>
    <p:extLst>
      <p:ext uri="{BB962C8B-B14F-4D97-AF65-F5344CB8AC3E}">
        <p14:creationId xmlns:p14="http://schemas.microsoft.com/office/powerpoint/2010/main" val="1523503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People + Information+ Technology= Collaboration</a:t>
            </a:r>
          </a:p>
        </p:txBody>
      </p:sp>
      <p:sp>
        <p:nvSpPr>
          <p:cNvPr id="3" name="Content Placeholder 2"/>
          <p:cNvSpPr>
            <a:spLocks noGrp="1"/>
          </p:cNvSpPr>
          <p:nvPr>
            <p:ph idx="1"/>
          </p:nvPr>
        </p:nvSpPr>
        <p:spPr>
          <a:xfrm>
            <a:off x="457200" y="1600200"/>
            <a:ext cx="8229600" cy="4756150"/>
          </a:xfrm>
        </p:spPr>
        <p:txBody>
          <a:bodyPr>
            <a:normAutofit fontScale="62500" lnSpcReduction="20000"/>
          </a:bodyPr>
          <a:lstStyle/>
          <a:p>
            <a:r>
              <a:rPr lang="en-US" sz="4000" dirty="0"/>
              <a:t>Verbal</a:t>
            </a:r>
          </a:p>
          <a:p>
            <a:r>
              <a:rPr lang="en-US" sz="4000" dirty="0"/>
              <a:t>Phone (Personalization)</a:t>
            </a:r>
          </a:p>
          <a:p>
            <a:r>
              <a:rPr lang="en-US" sz="4000" dirty="0"/>
              <a:t>Email (exchange of info, non-immediate)</a:t>
            </a:r>
          </a:p>
          <a:p>
            <a:r>
              <a:rPr lang="en-US" sz="4000" dirty="0"/>
              <a:t>Texts (immediacy, use safeguards)</a:t>
            </a:r>
          </a:p>
          <a:p>
            <a:r>
              <a:rPr lang="en-US" sz="4000" dirty="0"/>
              <a:t>Documentation Sharing (Google Docs)</a:t>
            </a:r>
          </a:p>
          <a:p>
            <a:r>
              <a:rPr lang="en-US" sz="4000" dirty="0"/>
              <a:t>Dashboards, Shared Calendars</a:t>
            </a:r>
          </a:p>
          <a:p>
            <a:r>
              <a:rPr lang="en-US" sz="4000" dirty="0"/>
              <a:t>Company or Program Website  </a:t>
            </a:r>
          </a:p>
          <a:p>
            <a:r>
              <a:rPr lang="en-US" sz="4000" dirty="0" err="1"/>
              <a:t>Youtube</a:t>
            </a:r>
            <a:r>
              <a:rPr lang="en-US" sz="4000" dirty="0"/>
              <a:t> Videos</a:t>
            </a:r>
          </a:p>
          <a:p>
            <a:r>
              <a:rPr lang="en-US" sz="4000" dirty="0"/>
              <a:t>Tasks (Slack, Fidelity EHR)</a:t>
            </a:r>
          </a:p>
          <a:p>
            <a:r>
              <a:rPr lang="en-US" sz="4000" dirty="0"/>
              <a:t>Scheduling (Sling, Humanity, etc.)</a:t>
            </a:r>
          </a:p>
          <a:p>
            <a:r>
              <a:rPr lang="en-US" sz="4000" dirty="0"/>
              <a:t>Survey Monkey</a:t>
            </a:r>
          </a:p>
          <a:p>
            <a:r>
              <a:rPr lang="en-US" sz="4000" dirty="0"/>
              <a:t>LinkedIn</a:t>
            </a:r>
          </a:p>
          <a:p>
            <a:endParaRPr lang="en-US" dirty="0"/>
          </a:p>
          <a:p>
            <a:endParaRPr lang="en-US" dirty="0"/>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Mechanisms for Collaboration</a:t>
            </a: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marL="0" indent="0">
              <a:buNone/>
            </a:pPr>
            <a:endParaRPr lang="en-US" i="1" dirty="0"/>
          </a:p>
          <a:p>
            <a:pPr marL="0" indent="0">
              <a:buNone/>
            </a:pPr>
            <a:r>
              <a:rPr lang="en-US" i="1" dirty="0"/>
              <a:t>Mechanism; natural or established process by which something takes place or is conducted</a:t>
            </a:r>
          </a:p>
          <a:p>
            <a:pPr marL="0" indent="0">
              <a:buNone/>
            </a:pPr>
            <a:endParaRPr lang="en-US" i="1" dirty="0"/>
          </a:p>
          <a:p>
            <a:pPr marL="0" indent="0">
              <a:buNone/>
            </a:pPr>
            <a:r>
              <a:rPr lang="en-US" dirty="0"/>
              <a:t>-an assembly of moving parts performing a complete functional motion, often being part of a large (machine); </a:t>
            </a:r>
            <a:r>
              <a:rPr lang="en-US" b="1" u="sng" dirty="0"/>
              <a:t>linkage</a:t>
            </a:r>
            <a:r>
              <a:rPr lang="en-US" dirty="0"/>
              <a:t>.</a:t>
            </a:r>
          </a:p>
          <a:p>
            <a:pPr marL="0" indent="0">
              <a:buNone/>
            </a:pPr>
            <a:endParaRPr lang="en-US" i="1" dirty="0"/>
          </a:p>
          <a:p>
            <a:r>
              <a:rPr lang="en-US" dirty="0"/>
              <a:t>People</a:t>
            </a:r>
          </a:p>
          <a:p>
            <a:r>
              <a:rPr lang="en-US" dirty="0"/>
              <a:t>Meetings </a:t>
            </a:r>
          </a:p>
          <a:p>
            <a:r>
              <a:rPr lang="en-US" dirty="0"/>
              <a:t>Service Coordination (Hi-Fidelity Wraparound)</a:t>
            </a:r>
          </a:p>
          <a:p>
            <a:r>
              <a:rPr lang="en-US" dirty="0"/>
              <a:t>Intranets (email, messenger, shared drives)</a:t>
            </a:r>
          </a:p>
          <a:p>
            <a:r>
              <a:rPr lang="en-US" dirty="0"/>
              <a:t>EHRs (memo to charts, quality client records)</a:t>
            </a:r>
          </a:p>
          <a:p>
            <a:r>
              <a:rPr lang="en-US" dirty="0"/>
              <a:t>Releases of Information</a:t>
            </a:r>
          </a:p>
          <a:p>
            <a:r>
              <a:rPr lang="en-US" dirty="0"/>
              <a:t>Social Media, Agency Program Website</a:t>
            </a:r>
          </a:p>
          <a:p>
            <a:r>
              <a:rPr lang="en-US" dirty="0"/>
              <a:t>Forums, Panels, Events</a:t>
            </a:r>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ctrTitle"/>
          </p:nvPr>
        </p:nvSpPr>
        <p:spPr>
          <a:xfrm>
            <a:off x="685800" y="4114800"/>
            <a:ext cx="7972425" cy="1524000"/>
          </a:xfrm>
        </p:spPr>
        <p:txBody>
          <a:bodyPr>
            <a:noAutofit/>
          </a:bodyPr>
          <a:lstStyle/>
          <a:p>
            <a:pPr algn="l" eaLnBrk="1" hangingPunct="1"/>
            <a:r>
              <a:rPr lang="en-US" sz="2800" b="1" dirty="0"/>
              <a:t>The Family Reunification Model; Promoting Efficient &amp; Effective Residential Treatment &amp; Service Collaboration</a:t>
            </a:r>
          </a:p>
        </p:txBody>
      </p:sp>
      <p:sp>
        <p:nvSpPr>
          <p:cNvPr id="23555" name="Subtitle 6"/>
          <p:cNvSpPr>
            <a:spLocks noGrp="1"/>
          </p:cNvSpPr>
          <p:nvPr>
            <p:ph type="subTitle" idx="1"/>
          </p:nvPr>
        </p:nvSpPr>
        <p:spPr>
          <a:xfrm>
            <a:off x="457200" y="5715000"/>
            <a:ext cx="8201025" cy="762000"/>
          </a:xfrm>
        </p:spPr>
        <p:txBody>
          <a:bodyPr>
            <a:normAutofit fontScale="92500" lnSpcReduction="10000"/>
          </a:bodyPr>
          <a:lstStyle/>
          <a:p>
            <a:pPr eaLnBrk="1" hangingPunct="1">
              <a:lnSpc>
                <a:spcPct val="90000"/>
              </a:lnSpc>
            </a:pPr>
            <a:r>
              <a:rPr lang="en-US" sz="2400" dirty="0"/>
              <a:t>Kelly N. Bako, </a:t>
            </a:r>
            <a:r>
              <a:rPr lang="en-US" sz="2400" dirty="0" err="1"/>
              <a:t>MSEd</a:t>
            </a:r>
            <a:r>
              <a:rPr lang="en-US" sz="2400"/>
              <a:t>., LPCC</a:t>
            </a:r>
          </a:p>
          <a:p>
            <a:pPr eaLnBrk="1" hangingPunct="1">
              <a:lnSpc>
                <a:spcPct val="90000"/>
              </a:lnSpc>
            </a:pPr>
            <a:endParaRPr lang="en-US" sz="1500" b="1"/>
          </a:p>
          <a:p>
            <a:pPr eaLnBrk="1" hangingPunct="1">
              <a:lnSpc>
                <a:spcPct val="90000"/>
              </a:lnSpc>
            </a:pPr>
            <a:r>
              <a:rPr lang="en-US" sz="1500" b="1"/>
              <a:t>			  				© Copyright 2010</a:t>
            </a:r>
          </a:p>
        </p:txBody>
      </p:sp>
      <p:pic>
        <p:nvPicPr>
          <p:cNvPr id="23556" name="Picture Placeholder 6" descr="images-1.png"/>
          <p:cNvPicPr>
            <a:picLocks noGrp="1" noChangeAspect="1"/>
          </p:cNvPicPr>
          <p:nvPr>
            <p:ph type="pic" sz="quarter" idx="13"/>
          </p:nvPr>
        </p:nvPicPr>
        <p:blipFill>
          <a:blip r:embed="rId2"/>
          <a:srcRect l="-102989" r="-102989"/>
          <a:stretch>
            <a:fillRect/>
          </a:stretch>
        </p:blipFill>
        <p:spPr>
          <a:xfrm>
            <a:off x="3200400" y="2878138"/>
            <a:ext cx="5646738" cy="1279525"/>
          </a:xfrm>
        </p:spPr>
      </p:pic>
      <p:sp>
        <p:nvSpPr>
          <p:cNvPr id="10" name="Slide Number Placeholder 9"/>
          <p:cNvSpPr>
            <a:spLocks noGrp="1"/>
          </p:cNvSpPr>
          <p:nvPr>
            <p:ph type="sldNum" sz="quarter" idx="16"/>
          </p:nvPr>
        </p:nvSpPr>
        <p:spPr/>
        <p:txBody>
          <a:bodyPr/>
          <a:lstStyle/>
          <a:p>
            <a:pPr defTabSz="914400"/>
            <a:fld id="{E20C1D72-B01F-45DA-A24C-614BFDC1BEB9}" type="slidenum">
              <a:rPr lang="en-US"/>
              <a:pPr defTabSz="914400"/>
              <a:t>3</a:t>
            </a:fld>
            <a:endParaRPr lang="en-US"/>
          </a:p>
        </p:txBody>
      </p:sp>
      <p:sp>
        <p:nvSpPr>
          <p:cNvPr id="6" name="Footer Placeholder 5"/>
          <p:cNvSpPr>
            <a:spLocks noGrp="1"/>
          </p:cNvSpPr>
          <p:nvPr>
            <p:ph type="ftr" sz="quarter" idx="15"/>
          </p:nvPr>
        </p:nvSpPr>
        <p:spPr/>
        <p:txBody>
          <a:bodyPr/>
          <a:lstStyle/>
          <a:p>
            <a:r>
              <a:rPr lang="en-US"/>
              <a:t>K. Bako, LPCC                 OCA 2018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75D2-7715-BB48-A53A-CFD1C6F9E318}"/>
              </a:ext>
            </a:extLst>
          </p:cNvPr>
          <p:cNvSpPr>
            <a:spLocks noGrp="1"/>
          </p:cNvSpPr>
          <p:nvPr>
            <p:ph type="title"/>
          </p:nvPr>
        </p:nvSpPr>
        <p:spPr/>
        <p:txBody>
          <a:bodyPr>
            <a:normAutofit fontScale="90000"/>
          </a:bodyPr>
          <a:lstStyle/>
          <a:p>
            <a:r>
              <a:rPr lang="en-US"/>
              <a:t>Are you using the most of your resources?</a:t>
            </a:r>
          </a:p>
        </p:txBody>
      </p:sp>
      <p:sp>
        <p:nvSpPr>
          <p:cNvPr id="3" name="Content Placeholder 2">
            <a:extLst>
              <a:ext uri="{FF2B5EF4-FFF2-40B4-BE49-F238E27FC236}">
                <a16:creationId xmlns:a16="http://schemas.microsoft.com/office/drawing/2014/main" id="{38AC6901-447D-454F-9A62-366D74731CD8}"/>
              </a:ext>
            </a:extLst>
          </p:cNvPr>
          <p:cNvSpPr>
            <a:spLocks noGrp="1"/>
          </p:cNvSpPr>
          <p:nvPr>
            <p:ph idx="1"/>
          </p:nvPr>
        </p:nvSpPr>
        <p:spPr/>
        <p:txBody>
          <a:bodyPr/>
          <a:lstStyle/>
          <a:p>
            <a:r>
              <a:rPr lang="en-US" dirty="0"/>
              <a:t>What resources are you under utilizing?</a:t>
            </a:r>
          </a:p>
          <a:p>
            <a:endParaRPr lang="en-US" dirty="0"/>
          </a:p>
          <a:p>
            <a:endParaRPr lang="en-US" dirty="0"/>
          </a:p>
          <a:p>
            <a:endParaRPr lang="en-US" dirty="0"/>
          </a:p>
          <a:p>
            <a:r>
              <a:rPr lang="en-US" dirty="0"/>
              <a:t>What resources might you consider adding?</a:t>
            </a:r>
          </a:p>
        </p:txBody>
      </p:sp>
      <p:sp>
        <p:nvSpPr>
          <p:cNvPr id="4" name="Footer Placeholder 3">
            <a:extLst>
              <a:ext uri="{FF2B5EF4-FFF2-40B4-BE49-F238E27FC236}">
                <a16:creationId xmlns:a16="http://schemas.microsoft.com/office/drawing/2014/main" id="{0973822D-0931-794E-9638-614F6932EF7C}"/>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1844E97D-83E8-F840-87AE-7500C4407AB8}"/>
              </a:ext>
            </a:extLst>
          </p:cNvPr>
          <p:cNvSpPr>
            <a:spLocks noGrp="1"/>
          </p:cNvSpPr>
          <p:nvPr>
            <p:ph type="sldNum" sz="quarter" idx="12"/>
          </p:nvPr>
        </p:nvSpPr>
        <p:spPr/>
        <p:txBody>
          <a:bodyPr/>
          <a:lstStyle/>
          <a:p>
            <a:fld id="{ECA2BB18-9643-4B2F-A82D-0A327DB1116D}" type="slidenum">
              <a:rPr lang="en-US" smtClean="0"/>
              <a:pPr/>
              <a:t>30</a:t>
            </a:fld>
            <a:endParaRPr lang="en-US"/>
          </a:p>
        </p:txBody>
      </p:sp>
      <p:sp>
        <p:nvSpPr>
          <p:cNvPr id="6" name="5-Point Star 5">
            <a:extLst>
              <a:ext uri="{FF2B5EF4-FFF2-40B4-BE49-F238E27FC236}">
                <a16:creationId xmlns:a16="http://schemas.microsoft.com/office/drawing/2014/main" id="{5BD8D28E-29DA-D04D-A02C-6301CCC5640E}"/>
              </a:ext>
            </a:extLst>
          </p:cNvPr>
          <p:cNvSpPr/>
          <p:nvPr/>
        </p:nvSpPr>
        <p:spPr>
          <a:xfrm>
            <a:off x="7758545" y="50292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8661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3721100" y="1676400"/>
            <a:ext cx="4965700" cy="2438400"/>
          </a:xfrm>
        </p:spPr>
        <p:txBody>
          <a:bodyPr>
            <a:normAutofit fontScale="90000"/>
          </a:bodyPr>
          <a:lstStyle/>
          <a:p>
            <a:pPr eaLnBrk="1" hangingPunct="1"/>
            <a:r>
              <a:rPr lang="en-US"/>
              <a:t>The Family Reunification Model: A Logic Model</a:t>
            </a:r>
          </a:p>
        </p:txBody>
      </p:sp>
      <p:sp>
        <p:nvSpPr>
          <p:cNvPr id="41987" name="Text Placeholder 7"/>
          <p:cNvSpPr>
            <a:spLocks noGrp="1"/>
          </p:cNvSpPr>
          <p:nvPr>
            <p:ph type="body" idx="1"/>
          </p:nvPr>
        </p:nvSpPr>
        <p:spPr>
          <a:xfrm>
            <a:off x="3721100" y="4824413"/>
            <a:ext cx="4965700" cy="1320800"/>
          </a:xfrm>
        </p:spPr>
        <p:txBody>
          <a:bodyPr/>
          <a:lstStyle/>
          <a:p>
            <a:pPr eaLnBrk="1" hangingPunct="1"/>
            <a:r>
              <a:rPr lang="en-US" sz="1500" b="1"/>
              <a:t>Goal</a:t>
            </a:r>
            <a:r>
              <a:rPr lang="en-US" sz="1500"/>
              <a:t>: Provide a Standardized, Coherent Conceptual Framework for Family Reunification with High Risk Families</a:t>
            </a:r>
          </a:p>
          <a:p>
            <a:pPr eaLnBrk="1" hangingPunct="1"/>
            <a:r>
              <a:rPr lang="en-US" sz="1500" b="1"/>
              <a:t>Purpose:</a:t>
            </a:r>
            <a:r>
              <a:rPr lang="en-US" sz="1500"/>
              <a:t> Improve Outcomes for Children &amp; Families</a:t>
            </a:r>
          </a:p>
        </p:txBody>
      </p:sp>
      <p:pic>
        <p:nvPicPr>
          <p:cNvPr id="41988" name="Picture Placeholder 9" descr="images-1.png"/>
          <p:cNvPicPr>
            <a:picLocks noGrp="1" noChangeAspect="1"/>
          </p:cNvPicPr>
          <p:nvPr>
            <p:ph type="pic" sz="quarter" idx="13"/>
          </p:nvPr>
        </p:nvPicPr>
        <p:blipFill>
          <a:blip r:embed="rId2"/>
          <a:srcRect t="-57710" b="-57710"/>
          <a:stretch>
            <a:fillRect/>
          </a:stretch>
        </p:blipFill>
        <p:spPr>
          <a:xfrm>
            <a:off x="269875" y="268288"/>
            <a:ext cx="2971800" cy="4438650"/>
          </a:xfrm>
        </p:spPr>
      </p:pic>
      <p:sp>
        <p:nvSpPr>
          <p:cNvPr id="25605" name="Slide Number Placeholder 10"/>
          <p:cNvSpPr>
            <a:spLocks noGrp="1"/>
          </p:cNvSpPr>
          <p:nvPr>
            <p:ph type="sldNum" sz="quarter" idx="14"/>
          </p:nvPr>
        </p:nvSpPr>
        <p:spPr bwMode="auto">
          <a:ln>
            <a:miter lim="800000"/>
            <a:headEnd/>
            <a:tailEnd/>
          </a:ln>
        </p:spPr>
        <p:txBody>
          <a:bodyPr/>
          <a:lstStyle/>
          <a:p>
            <a:fld id="{7833706B-3ACB-4B9A-8003-97B2BF77F32E}"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6"/>
          <p:cNvSpPr>
            <a:spLocks noGrp="1"/>
          </p:cNvSpPr>
          <p:nvPr>
            <p:ph type="title"/>
          </p:nvPr>
        </p:nvSpPr>
        <p:spPr/>
        <p:txBody>
          <a:bodyPr>
            <a:normAutofit fontScale="90000"/>
          </a:bodyPr>
          <a:lstStyle/>
          <a:p>
            <a:pPr algn="l" eaLnBrk="1" hangingPunct="1"/>
            <a:r>
              <a:rPr lang="en-US" sz="3200"/>
              <a:t>The Family Reunification Model ©</a:t>
            </a:r>
            <a:br>
              <a:rPr lang="en-US" sz="3200"/>
            </a:br>
            <a:br>
              <a:rPr lang="en-US" sz="3200"/>
            </a:br>
            <a:br>
              <a:rPr lang="en-US" sz="3200"/>
            </a:br>
            <a:br>
              <a:rPr lang="en-US" sz="3200"/>
            </a:br>
            <a:br>
              <a:rPr lang="en-US" sz="3200"/>
            </a:br>
            <a:br>
              <a:rPr lang="en-US" sz="3200"/>
            </a:br>
            <a:br>
              <a:rPr lang="en-US" sz="3200"/>
            </a:br>
            <a:r>
              <a:rPr lang="en-US" sz="3200"/>
              <a:t>8 Phases</a:t>
            </a:r>
            <a:br>
              <a:rPr lang="en-US" sz="3200"/>
            </a:br>
            <a:r>
              <a:rPr lang="en-US" sz="3200"/>
              <a:t>I. Pre-Admission</a:t>
            </a:r>
            <a:br>
              <a:rPr lang="en-US" sz="3200"/>
            </a:br>
            <a:r>
              <a:rPr lang="en-US" sz="3200"/>
              <a:t>II. Admission</a:t>
            </a:r>
            <a:br>
              <a:rPr lang="en-US" sz="3200"/>
            </a:br>
            <a:r>
              <a:rPr lang="en-US" sz="3200"/>
              <a:t>III. Stabilization/Assessment</a:t>
            </a:r>
            <a:br>
              <a:rPr lang="en-US" sz="3200"/>
            </a:br>
            <a:r>
              <a:rPr lang="en-US" sz="3200"/>
              <a:t>IV. Mediation/ Mitigation</a:t>
            </a:r>
            <a:br>
              <a:rPr lang="en-US" sz="3200"/>
            </a:br>
            <a:r>
              <a:rPr lang="en-US" sz="3200"/>
              <a:t>V: Visitation/</a:t>
            </a:r>
            <a:br>
              <a:rPr lang="en-US" sz="3200"/>
            </a:br>
            <a:r>
              <a:rPr lang="en-US" sz="3200"/>
              <a:t>	Therapeutic Reframe</a:t>
            </a:r>
            <a:br>
              <a:rPr lang="en-US" sz="3200"/>
            </a:br>
            <a:r>
              <a:rPr lang="en-US" sz="3200"/>
              <a:t>VI: Transfer</a:t>
            </a:r>
            <a:br>
              <a:rPr lang="en-US" sz="3200"/>
            </a:br>
            <a:r>
              <a:rPr lang="en-US" sz="3200"/>
              <a:t>VII: Detachment/ 						Individuation</a:t>
            </a:r>
            <a:br>
              <a:rPr lang="en-US" sz="3200"/>
            </a:br>
            <a:r>
              <a:rPr lang="en-US" sz="3200"/>
              <a:t>VIII: Discharge</a:t>
            </a:r>
          </a:p>
        </p:txBody>
      </p:sp>
      <p:sp>
        <p:nvSpPr>
          <p:cNvPr id="8" name="Content Placeholder 7"/>
          <p:cNvSpPr>
            <a:spLocks noGrp="1"/>
          </p:cNvSpPr>
          <p:nvPr>
            <p:ph idx="1"/>
          </p:nvPr>
        </p:nvSpPr>
        <p:spPr>
          <a:xfrm>
            <a:off x="2178423" y="228600"/>
            <a:ext cx="6508377" cy="5897563"/>
          </a:xfrm>
        </p:spPr>
        <p:txBody>
          <a:bodyPr/>
          <a:lstStyle/>
          <a:p>
            <a:pPr>
              <a:buNone/>
            </a:pPr>
            <a:endParaRPr lang="en-US"/>
          </a:p>
          <a:p>
            <a:pPr>
              <a:buNone/>
            </a:pPr>
            <a:endParaRPr lang="en-US"/>
          </a:p>
          <a:p>
            <a:pPr>
              <a:buNone/>
            </a:pPr>
            <a:endParaRPr lang="en-US"/>
          </a:p>
          <a:p>
            <a:pPr>
              <a:buNone/>
            </a:pPr>
            <a:endParaRPr lang="en-US"/>
          </a:p>
          <a:p>
            <a:pPr>
              <a:buNone/>
            </a:pPr>
            <a:endParaRPr lang="en-US"/>
          </a:p>
          <a:p>
            <a:pPr algn="r">
              <a:buNone/>
            </a:pPr>
            <a:endParaRPr lang="en-US"/>
          </a:p>
          <a:p>
            <a:pPr>
              <a:buNone/>
            </a:pPr>
            <a:endParaRPr lang="en-US"/>
          </a:p>
          <a:p>
            <a:pPr>
              <a:buNone/>
            </a:pPr>
            <a:endParaRPr lang="en-US"/>
          </a:p>
        </p:txBody>
      </p:sp>
      <p:sp>
        <p:nvSpPr>
          <p:cNvPr id="36868" name="Slide Number Placeholder 3"/>
          <p:cNvSpPr>
            <a:spLocks noGrp="1"/>
          </p:cNvSpPr>
          <p:nvPr>
            <p:ph type="sldNum" sz="quarter" idx="16"/>
          </p:nvPr>
        </p:nvSpPr>
        <p:spPr bwMode="auto">
          <a:ln>
            <a:miter lim="800000"/>
            <a:headEnd/>
            <a:tailEnd/>
          </a:ln>
        </p:spPr>
        <p:txBody>
          <a:bodyPr/>
          <a:lstStyle/>
          <a:p>
            <a:fld id="{A6AB7156-7853-44B8-8395-B8E6699472BE}" type="slidenum">
              <a:rPr lang="en-US"/>
              <a:pPr/>
              <a:t>32</a:t>
            </a:fld>
            <a:endParaRPr lang="en-US"/>
          </a:p>
        </p:txBody>
      </p:sp>
      <p:sp>
        <p:nvSpPr>
          <p:cNvPr id="53252" name="TextBox 4"/>
          <p:cNvSpPr txBox="1">
            <a:spLocks noChangeArrowheads="1"/>
          </p:cNvSpPr>
          <p:nvPr/>
        </p:nvSpPr>
        <p:spPr bwMode="auto">
          <a:xfrm>
            <a:off x="3962400" y="6248400"/>
            <a:ext cx="4800600" cy="369888"/>
          </a:xfrm>
          <a:prstGeom prst="rect">
            <a:avLst/>
          </a:prstGeom>
          <a:noFill/>
          <a:ln w="9525">
            <a:noFill/>
            <a:miter lim="800000"/>
            <a:headEnd/>
            <a:tailEnd/>
          </a:ln>
        </p:spPr>
        <p:txBody>
          <a:bodyPr wrap="square">
            <a:spAutoFit/>
          </a:bodyPr>
          <a:lstStyle/>
          <a:p>
            <a:r>
              <a:rPr lang="en-US"/>
              <a:t>			© Copyright 2010</a:t>
            </a:r>
          </a:p>
        </p:txBody>
      </p:sp>
      <p:pic>
        <p:nvPicPr>
          <p:cNvPr id="16" name="Picture 15" descr="FRMimage-1.png"/>
          <p:cNvPicPr>
            <a:picLocks noChangeAspect="1"/>
          </p:cNvPicPr>
          <p:nvPr/>
        </p:nvPicPr>
        <p:blipFill>
          <a:blip r:embed="rId2"/>
          <a:stretch>
            <a:fillRect/>
          </a:stretch>
        </p:blipFill>
        <p:spPr>
          <a:xfrm>
            <a:off x="304800" y="5029200"/>
            <a:ext cx="1904762" cy="1320635"/>
          </a:xfrm>
          <a:prstGeom prst="rect">
            <a:avLst/>
          </a:prstGeom>
        </p:spPr>
      </p:pic>
      <p:sp>
        <p:nvSpPr>
          <p:cNvPr id="17" name="Footer Placeholder 16"/>
          <p:cNvSpPr>
            <a:spLocks noGrp="1"/>
          </p:cNvSpPr>
          <p:nvPr>
            <p:ph type="ftr" sz="quarter" idx="15"/>
          </p:nvPr>
        </p:nvSpPr>
        <p:spPr>
          <a:xfrm>
            <a:off x="1828800" y="6248400"/>
            <a:ext cx="4927600" cy="365125"/>
          </a:xfrm>
        </p:spPr>
        <p:txBody>
          <a:bodyPr/>
          <a:lstStyle/>
          <a:p>
            <a:r>
              <a:rPr lang="en-US"/>
              <a:t>K. Bako, LPCC                 OCA 2018</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The Family Reunification Model ©</a:t>
            </a:r>
          </a:p>
        </p:txBody>
      </p:sp>
      <p:pic>
        <p:nvPicPr>
          <p:cNvPr id="16" name="Picture Placeholder 15" descr="bell-curve2.jpg"/>
          <p:cNvPicPr>
            <a:picLocks noGrp="1" noChangeAspect="1"/>
          </p:cNvPicPr>
          <p:nvPr>
            <p:ph type="pic" idx="1"/>
          </p:nvPr>
        </p:nvPicPr>
        <p:blipFill>
          <a:blip r:embed="rId2"/>
          <a:stretch>
            <a:fillRect/>
          </a:stretch>
        </p:blipFill>
        <p:spPr>
          <a:xfrm>
            <a:off x="109728" y="533400"/>
            <a:ext cx="9034272" cy="4419600"/>
          </a:xfrm>
          <a:prstGeom prst="rect">
            <a:avLst/>
          </a:prstGeom>
          <a:noFill/>
          <a:ln>
            <a:noFill/>
          </a:ln>
        </p:spPr>
      </p:pic>
      <p:sp>
        <p:nvSpPr>
          <p:cNvPr id="11" name="Text Placeholder 10"/>
          <p:cNvSpPr>
            <a:spLocks noGrp="1"/>
          </p:cNvSpPr>
          <p:nvPr>
            <p:ph type="body" sz="half" idx="2"/>
          </p:nvPr>
        </p:nvSpPr>
        <p:spPr>
          <a:xfrm>
            <a:off x="1792288" y="5367338"/>
            <a:ext cx="5486400" cy="1109662"/>
          </a:xfrm>
        </p:spPr>
        <p:txBody>
          <a:bodyPr>
            <a:normAutofit/>
          </a:bodyPr>
          <a:lstStyle/>
          <a:p>
            <a:pPr>
              <a:buFont typeface="Arial" pitchFamily="34" charset="0"/>
              <a:buChar char="•"/>
            </a:pPr>
            <a:r>
              <a:rPr lang="en-US"/>
              <a:t>Start to finish visual aide</a:t>
            </a:r>
          </a:p>
          <a:p>
            <a:pPr>
              <a:buFont typeface="Arial" pitchFamily="34" charset="0"/>
              <a:buChar char="•"/>
            </a:pPr>
            <a:r>
              <a:rPr lang="en-US"/>
              <a:t>Externalizing the problem technique, for targeted team focus</a:t>
            </a:r>
          </a:p>
          <a:p>
            <a:pPr>
              <a:buFont typeface="Arial" pitchFamily="34" charset="0"/>
              <a:buChar char="•"/>
            </a:pPr>
            <a:r>
              <a:rPr lang="en-US"/>
              <a:t>Purposeful collaboration</a:t>
            </a:r>
          </a:p>
          <a:p>
            <a:pPr>
              <a:buFont typeface="Arial" pitchFamily="34" charset="0"/>
              <a:buChar char="•"/>
            </a:pPr>
            <a:r>
              <a:rPr lang="en-US"/>
              <a:t>Attention to critical impact points &amp; junctures</a:t>
            </a:r>
          </a:p>
          <a:p>
            <a:endParaRPr lang="en-US"/>
          </a:p>
        </p:txBody>
      </p:sp>
      <p:sp>
        <p:nvSpPr>
          <p:cNvPr id="4" name="Footer Placeholder 3"/>
          <p:cNvSpPr>
            <a:spLocks noGrp="1"/>
          </p:cNvSpPr>
          <p:nvPr>
            <p:ph type="ftr" sz="quarter" idx="11"/>
          </p:nvPr>
        </p:nvSpPr>
        <p:spPr>
          <a:xfrm>
            <a:off x="5334000" y="6324600"/>
            <a:ext cx="2895600" cy="365125"/>
          </a:xfrm>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D7C6D05-DE70-3B41-A10B-464DD3E21433}"/>
              </a:ext>
            </a:extLst>
          </p:cNvPr>
          <p:cNvSpPr>
            <a:spLocks noGrp="1"/>
          </p:cNvSpPr>
          <p:nvPr>
            <p:ph type="title"/>
          </p:nvPr>
        </p:nvSpPr>
        <p:spPr>
          <a:xfrm>
            <a:off x="457200" y="274638"/>
            <a:ext cx="8229600" cy="792162"/>
          </a:xfrm>
        </p:spPr>
        <p:txBody>
          <a:bodyPr/>
          <a:lstStyle/>
          <a:p>
            <a:r>
              <a:rPr lang="en-US" dirty="0"/>
              <a:t>The FRM &amp; Service Delivery</a:t>
            </a:r>
          </a:p>
        </p:txBody>
      </p:sp>
      <p:sp>
        <p:nvSpPr>
          <p:cNvPr id="7" name="Content Placeholder 6">
            <a:extLst>
              <a:ext uri="{FF2B5EF4-FFF2-40B4-BE49-F238E27FC236}">
                <a16:creationId xmlns:a16="http://schemas.microsoft.com/office/drawing/2014/main" id="{133A9ADF-1883-B941-A216-4F1D5A4BE657}"/>
              </a:ext>
            </a:extLst>
          </p:cNvPr>
          <p:cNvSpPr>
            <a:spLocks noGrp="1"/>
          </p:cNvSpPr>
          <p:nvPr>
            <p:ph sz="half" idx="1"/>
          </p:nvPr>
        </p:nvSpPr>
        <p:spPr/>
        <p:txBody>
          <a:bodyPr/>
          <a:lstStyle/>
          <a:p>
            <a:pPr marL="0" indent="0">
              <a:buNone/>
            </a:pPr>
            <a:r>
              <a:rPr lang="en-US" dirty="0"/>
              <a:t>Using the model &amp; identifying strategies in each stage to:</a:t>
            </a:r>
          </a:p>
          <a:p>
            <a:pPr marL="0" indent="0">
              <a:buNone/>
            </a:pPr>
            <a:endParaRPr lang="en-US" dirty="0"/>
          </a:p>
          <a:p>
            <a:r>
              <a:rPr lang="en-US" dirty="0"/>
              <a:t>Better train</a:t>
            </a:r>
          </a:p>
          <a:p>
            <a:r>
              <a:rPr lang="en-US" dirty="0"/>
              <a:t>Engage</a:t>
            </a:r>
          </a:p>
          <a:p>
            <a:r>
              <a:rPr lang="en-US" dirty="0"/>
              <a:t>Deliver services</a:t>
            </a:r>
          </a:p>
          <a:p>
            <a:r>
              <a:rPr lang="en-US" dirty="0"/>
              <a:t>Improve outcomes</a:t>
            </a:r>
          </a:p>
        </p:txBody>
      </p:sp>
      <p:sp>
        <p:nvSpPr>
          <p:cNvPr id="4" name="Footer Placeholder 3">
            <a:extLst>
              <a:ext uri="{FF2B5EF4-FFF2-40B4-BE49-F238E27FC236}">
                <a16:creationId xmlns:a16="http://schemas.microsoft.com/office/drawing/2014/main" id="{E2D420BE-526A-484F-962A-01197572A929}"/>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B364DE59-EE23-4B4C-ACF6-8DD5FA871E10}"/>
              </a:ext>
            </a:extLst>
          </p:cNvPr>
          <p:cNvSpPr>
            <a:spLocks noGrp="1"/>
          </p:cNvSpPr>
          <p:nvPr>
            <p:ph type="sldNum" sz="quarter" idx="12"/>
          </p:nvPr>
        </p:nvSpPr>
        <p:spPr/>
        <p:txBody>
          <a:bodyPr/>
          <a:lstStyle/>
          <a:p>
            <a:fld id="{ECA2BB18-9643-4B2F-A82D-0A327DB1116D}" type="slidenum">
              <a:rPr lang="en-US" smtClean="0"/>
              <a:pPr/>
              <a:t>34</a:t>
            </a:fld>
            <a:endParaRPr lang="en-US" dirty="0"/>
          </a:p>
        </p:txBody>
      </p:sp>
      <p:graphicFrame>
        <p:nvGraphicFramePr>
          <p:cNvPr id="9" name="Content Placeholder 8">
            <a:extLst>
              <a:ext uri="{FF2B5EF4-FFF2-40B4-BE49-F238E27FC236}">
                <a16:creationId xmlns:a16="http://schemas.microsoft.com/office/drawing/2014/main" id="{DA371299-FA2C-8843-9FEE-7DD71CCDDC9F}"/>
              </a:ext>
            </a:extLst>
          </p:cNvPr>
          <p:cNvGraphicFramePr>
            <a:graphicFrameLocks noGrp="1"/>
          </p:cNvGraphicFramePr>
          <p:nvPr>
            <p:ph sz="half" idx="2"/>
            <p:extLst>
              <p:ext uri="{D42A27DB-BD31-4B8C-83A1-F6EECF244321}">
                <p14:modId xmlns:p14="http://schemas.microsoft.com/office/powerpoint/2010/main" val="1626691304"/>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338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a:t>Model Features</a:t>
            </a:r>
          </a:p>
        </p:txBody>
      </p:sp>
      <p:sp>
        <p:nvSpPr>
          <p:cNvPr id="5" name="Text Placeholder 4"/>
          <p:cNvSpPr>
            <a:spLocks noGrp="1"/>
          </p:cNvSpPr>
          <p:nvPr>
            <p:ph type="body" idx="1"/>
          </p:nvPr>
        </p:nvSpPr>
        <p:spPr>
          <a:xfrm>
            <a:off x="457200" y="1074198"/>
            <a:ext cx="4040188" cy="448215"/>
          </a:xfrm>
        </p:spPr>
        <p:txBody>
          <a:bodyPr>
            <a:normAutofit lnSpcReduction="10000"/>
          </a:bodyPr>
          <a:lstStyle/>
          <a:p>
            <a:r>
              <a:rPr lang="en-US"/>
              <a:t>Education</a:t>
            </a:r>
          </a:p>
        </p:txBody>
      </p:sp>
      <p:sp>
        <p:nvSpPr>
          <p:cNvPr id="6" name="Content Placeholder 5"/>
          <p:cNvSpPr>
            <a:spLocks noGrp="1"/>
          </p:cNvSpPr>
          <p:nvPr>
            <p:ph sz="half" idx="2"/>
          </p:nvPr>
        </p:nvSpPr>
        <p:spPr>
          <a:xfrm>
            <a:off x="457200" y="1752600"/>
            <a:ext cx="4040188" cy="4373563"/>
          </a:xfrm>
        </p:spPr>
        <p:txBody>
          <a:bodyPr>
            <a:normAutofit lnSpcReduction="10000"/>
          </a:bodyPr>
          <a:lstStyle/>
          <a:p>
            <a:r>
              <a:rPr lang="en-US"/>
              <a:t>Packaged Trainings</a:t>
            </a:r>
          </a:p>
          <a:p>
            <a:r>
              <a:rPr lang="en-US"/>
              <a:t>Treatment Center Handbook Guide</a:t>
            </a:r>
          </a:p>
          <a:p>
            <a:r>
              <a:rPr lang="en-US"/>
              <a:t>LOC Visual Guide</a:t>
            </a:r>
          </a:p>
          <a:p>
            <a:r>
              <a:rPr lang="en-US"/>
              <a:t>Continuum of Care Visual Guide</a:t>
            </a:r>
          </a:p>
          <a:p>
            <a:r>
              <a:rPr lang="en-US"/>
              <a:t>Parent Packet Guide</a:t>
            </a:r>
          </a:p>
          <a:p>
            <a:r>
              <a:rPr lang="en-US"/>
              <a:t>FRM Model Visual, Stages, Explanation, Expectation Packets &amp; Info Sessions</a:t>
            </a:r>
          </a:p>
          <a:p>
            <a:r>
              <a:rPr lang="en-US"/>
              <a:t>Measure of Progress</a:t>
            </a:r>
          </a:p>
          <a:p>
            <a:pPr marL="0" indent="0">
              <a:buNone/>
            </a:pPr>
            <a:endParaRPr lang="en-US"/>
          </a:p>
        </p:txBody>
      </p:sp>
      <p:sp>
        <p:nvSpPr>
          <p:cNvPr id="7" name="Text Placeholder 6"/>
          <p:cNvSpPr>
            <a:spLocks noGrp="1"/>
          </p:cNvSpPr>
          <p:nvPr>
            <p:ph type="body" sz="quarter" idx="3"/>
          </p:nvPr>
        </p:nvSpPr>
        <p:spPr>
          <a:xfrm>
            <a:off x="4645025" y="1074197"/>
            <a:ext cx="4041775" cy="448215"/>
          </a:xfrm>
        </p:spPr>
        <p:txBody>
          <a:bodyPr>
            <a:normAutofit lnSpcReduction="10000"/>
          </a:bodyPr>
          <a:lstStyle/>
          <a:p>
            <a:r>
              <a:rPr lang="en-US"/>
              <a:t>Engagement</a:t>
            </a:r>
          </a:p>
        </p:txBody>
      </p:sp>
      <p:sp>
        <p:nvSpPr>
          <p:cNvPr id="8" name="Content Placeholder 7"/>
          <p:cNvSpPr>
            <a:spLocks noGrp="1"/>
          </p:cNvSpPr>
          <p:nvPr>
            <p:ph sz="quarter" idx="4"/>
          </p:nvPr>
        </p:nvSpPr>
        <p:spPr>
          <a:xfrm>
            <a:off x="4645025" y="1752600"/>
            <a:ext cx="4041775" cy="4373563"/>
          </a:xfrm>
        </p:spPr>
        <p:txBody>
          <a:bodyPr>
            <a:normAutofit lnSpcReduction="10000"/>
          </a:bodyPr>
          <a:lstStyle/>
          <a:p>
            <a:r>
              <a:rPr lang="en-US"/>
              <a:t>TX Handbook</a:t>
            </a:r>
          </a:p>
          <a:p>
            <a:r>
              <a:rPr lang="en-US"/>
              <a:t>Parent Packet</a:t>
            </a:r>
          </a:p>
          <a:p>
            <a:r>
              <a:rPr lang="en-US"/>
              <a:t>Visual Guides  </a:t>
            </a:r>
          </a:p>
          <a:p>
            <a:r>
              <a:rPr lang="en-US"/>
              <a:t>WJH sheets</a:t>
            </a:r>
          </a:p>
          <a:p>
            <a:r>
              <a:rPr lang="en-US"/>
              <a:t>Visitation Sheets</a:t>
            </a:r>
          </a:p>
          <a:p>
            <a:r>
              <a:rPr lang="en-US"/>
              <a:t>Behavior Plans</a:t>
            </a:r>
          </a:p>
          <a:p>
            <a:r>
              <a:rPr lang="en-US"/>
              <a:t>Safety Plans</a:t>
            </a:r>
          </a:p>
          <a:p>
            <a:r>
              <a:rPr lang="en-US"/>
              <a:t>Measure of Progress</a:t>
            </a:r>
          </a:p>
          <a:p>
            <a:r>
              <a:rPr lang="en-US"/>
              <a:t>Quarterly Progress</a:t>
            </a:r>
          </a:p>
          <a:p>
            <a:r>
              <a:rPr lang="en-US"/>
              <a:t>Discharge Criteria</a:t>
            </a:r>
          </a:p>
          <a:p>
            <a:endParaRPr lang="en-US"/>
          </a:p>
        </p:txBody>
      </p:sp>
      <p:sp>
        <p:nvSpPr>
          <p:cNvPr id="3" name="Footer Placeholder 2"/>
          <p:cNvSpPr>
            <a:spLocks noGrp="1"/>
          </p:cNvSpPr>
          <p:nvPr>
            <p:ph type="ftr" sz="quarter" idx="11"/>
          </p:nvPr>
        </p:nvSpPr>
        <p:spPr/>
        <p:txBody>
          <a:bodyPr/>
          <a:lstStyle/>
          <a:p>
            <a:r>
              <a:rPr lang="en-US"/>
              <a:t>K. Bako, LPCC                 OCA 2018</a:t>
            </a:r>
          </a:p>
        </p:txBody>
      </p:sp>
      <p:sp>
        <p:nvSpPr>
          <p:cNvPr id="4" name="Slide Number Placeholder 3"/>
          <p:cNvSpPr>
            <a:spLocks noGrp="1"/>
          </p:cNvSpPr>
          <p:nvPr>
            <p:ph type="sldNum" sz="quarter" idx="12"/>
          </p:nvPr>
        </p:nvSpPr>
        <p:spPr/>
        <p:txBody>
          <a:bodyPr/>
          <a:lstStyle/>
          <a:p>
            <a:fld id="{ECA2BB18-9643-4B2F-A82D-0A327DB1116D}"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a:t>Residential Treatment</a:t>
            </a:r>
          </a:p>
        </p:txBody>
      </p:sp>
      <p:sp>
        <p:nvSpPr>
          <p:cNvPr id="3" name="Content Placeholder 2"/>
          <p:cNvSpPr>
            <a:spLocks noGrp="1"/>
          </p:cNvSpPr>
          <p:nvPr>
            <p:ph idx="1"/>
          </p:nvPr>
        </p:nvSpPr>
        <p:spPr>
          <a:xfrm>
            <a:off x="457200" y="1066800"/>
            <a:ext cx="8229600" cy="5059363"/>
          </a:xfrm>
        </p:spPr>
        <p:txBody>
          <a:bodyPr>
            <a:normAutofit fontScale="92500"/>
          </a:bodyPr>
          <a:lstStyle/>
          <a:p>
            <a:pPr marL="0" indent="0">
              <a:buNone/>
            </a:pPr>
            <a:r>
              <a:rPr lang="en-US" dirty="0"/>
              <a:t>Micro		 -&gt; 	Macro		Collaboration</a:t>
            </a:r>
          </a:p>
          <a:p>
            <a:endParaRPr lang="en-US" dirty="0"/>
          </a:p>
          <a:p>
            <a:r>
              <a:rPr lang="en-US" dirty="0"/>
              <a:t>Roles		Training/Identified expectations</a:t>
            </a:r>
          </a:p>
          <a:p>
            <a:r>
              <a:rPr lang="en-US" dirty="0"/>
              <a:t>Procedures		Clear/Repeated/2</a:t>
            </a:r>
            <a:r>
              <a:rPr lang="en-US" baseline="30000" dirty="0"/>
              <a:t>nd</a:t>
            </a:r>
            <a:r>
              <a:rPr lang="en-US" dirty="0"/>
              <a:t> nature</a:t>
            </a:r>
          </a:p>
          <a:p>
            <a:r>
              <a:rPr lang="en-US" dirty="0"/>
              <a:t>Preferences		Clear/When &amp; How</a:t>
            </a:r>
          </a:p>
          <a:p>
            <a:r>
              <a:rPr lang="en-US" dirty="0"/>
              <a:t>Accountability		Don’t drop the ball!</a:t>
            </a:r>
          </a:p>
          <a:p>
            <a:endParaRPr lang="en-US" dirty="0"/>
          </a:p>
          <a:p>
            <a:pPr marL="0" indent="0">
              <a:buNone/>
            </a:pPr>
            <a:r>
              <a:rPr lang="en-US" dirty="0"/>
              <a:t>What are your methods for identifying/measuring </a:t>
            </a:r>
            <a:r>
              <a:rPr lang="en-US" i="1" dirty="0"/>
              <a:t>efficiency</a:t>
            </a:r>
            <a:r>
              <a:rPr lang="en-US" dirty="0"/>
              <a:t> or </a:t>
            </a:r>
            <a:r>
              <a:rPr lang="en-US" i="1" dirty="0"/>
              <a:t>effectiveness</a:t>
            </a:r>
            <a:r>
              <a:rPr lang="en-US" dirty="0"/>
              <a:t>?</a:t>
            </a:r>
          </a:p>
        </p:txBody>
      </p:sp>
      <p:sp>
        <p:nvSpPr>
          <p:cNvPr id="4" name="Footer Placeholder 3"/>
          <p:cNvSpPr>
            <a:spLocks noGrp="1"/>
          </p:cNvSpPr>
          <p:nvPr>
            <p:ph type="ftr" sz="quarter" idx="11"/>
          </p:nvPr>
        </p:nvSpPr>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9DD58-316C-3B41-BA2E-182A3E1E8E9D}"/>
              </a:ext>
            </a:extLst>
          </p:cNvPr>
          <p:cNvSpPr>
            <a:spLocks noGrp="1"/>
          </p:cNvSpPr>
          <p:nvPr>
            <p:ph type="title"/>
          </p:nvPr>
        </p:nvSpPr>
        <p:spPr>
          <a:xfrm>
            <a:off x="457200" y="274638"/>
            <a:ext cx="8229600" cy="715962"/>
          </a:xfrm>
        </p:spPr>
        <p:txBody>
          <a:bodyPr>
            <a:normAutofit fontScale="90000"/>
          </a:bodyPr>
          <a:lstStyle/>
          <a:p>
            <a:r>
              <a:rPr lang="en-US"/>
              <a:t>On collaboration</a:t>
            </a:r>
          </a:p>
        </p:txBody>
      </p:sp>
      <p:sp>
        <p:nvSpPr>
          <p:cNvPr id="3" name="Content Placeholder 2">
            <a:extLst>
              <a:ext uri="{FF2B5EF4-FFF2-40B4-BE49-F238E27FC236}">
                <a16:creationId xmlns:a16="http://schemas.microsoft.com/office/drawing/2014/main" id="{11639775-8688-FD44-B75D-F7A1478BFF74}"/>
              </a:ext>
            </a:extLst>
          </p:cNvPr>
          <p:cNvSpPr>
            <a:spLocks noGrp="1"/>
          </p:cNvSpPr>
          <p:nvPr>
            <p:ph idx="1"/>
          </p:nvPr>
        </p:nvSpPr>
        <p:spPr>
          <a:xfrm>
            <a:off x="457200" y="990600"/>
            <a:ext cx="8229600" cy="5365750"/>
          </a:xfrm>
        </p:spPr>
        <p:txBody>
          <a:bodyPr>
            <a:normAutofit fontScale="92500"/>
          </a:bodyPr>
          <a:lstStyle/>
          <a:p>
            <a:pPr marL="0" indent="0">
              <a:buNone/>
            </a:pPr>
            <a:r>
              <a:rPr lang="en-US" dirty="0"/>
              <a:t>People to People</a:t>
            </a:r>
          </a:p>
          <a:p>
            <a:r>
              <a:rPr lang="en-US" sz="2200" dirty="0"/>
              <a:t> </a:t>
            </a:r>
            <a:r>
              <a:rPr lang="en-US" sz="2200" i="1" dirty="0"/>
              <a:t>Relationships </a:t>
            </a:r>
          </a:p>
          <a:p>
            <a:r>
              <a:rPr lang="en-US" sz="2200" i="1" dirty="0"/>
              <a:t>The power of having the right people in the right places, at the right time</a:t>
            </a:r>
          </a:p>
          <a:p>
            <a:r>
              <a:rPr lang="en-US" sz="2200" i="1" dirty="0"/>
              <a:t>Professionals often associate programs with people- what happens when they leave?</a:t>
            </a:r>
          </a:p>
          <a:p>
            <a:pPr marL="0" indent="0">
              <a:buNone/>
            </a:pPr>
            <a:r>
              <a:rPr lang="en-US" dirty="0"/>
              <a:t>Meetings</a:t>
            </a:r>
          </a:p>
          <a:p>
            <a:r>
              <a:rPr lang="en-US" sz="2200" dirty="0"/>
              <a:t>If what you are doing isn’t working, change it. Don’t fall victim to the “ruts”. Cant see them? Regular habit of feedback (deliberate practice)</a:t>
            </a:r>
          </a:p>
          <a:p>
            <a:pPr marL="0" indent="0">
              <a:buNone/>
            </a:pPr>
            <a:r>
              <a:rPr lang="en-US" dirty="0"/>
              <a:t>Sessions</a:t>
            </a:r>
          </a:p>
          <a:p>
            <a:pPr marL="0" indent="0">
              <a:buNone/>
            </a:pPr>
            <a:r>
              <a:rPr lang="en-US" dirty="0"/>
              <a:t>	</a:t>
            </a:r>
            <a:r>
              <a:rPr lang="en-US" sz="2200" dirty="0"/>
              <a:t>Are your clinicians focused on what really matters to reach desired outcomes? Residential is complicated work.</a:t>
            </a:r>
          </a:p>
          <a:p>
            <a:pPr marL="0" indent="0">
              <a:buNone/>
            </a:pPr>
            <a:endParaRPr lang="en-US" sz="2200" dirty="0"/>
          </a:p>
          <a:p>
            <a:pPr marL="0" indent="0">
              <a:buNone/>
            </a:pPr>
            <a:r>
              <a:rPr lang="en-US" sz="2200" dirty="0"/>
              <a:t> </a:t>
            </a:r>
            <a:r>
              <a:rPr lang="en-US" sz="2200" i="1" dirty="0"/>
              <a:t>What does a ruler, a fish finder, and a lighthouse have to do with it anyways?</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136C4470-C1A1-F44E-8EE1-C914D8D9417C}"/>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054E9C4E-DF9F-BE45-8229-A007E5FFAB2D}"/>
              </a:ext>
            </a:extLst>
          </p:cNvPr>
          <p:cNvSpPr>
            <a:spLocks noGrp="1"/>
          </p:cNvSpPr>
          <p:nvPr>
            <p:ph type="sldNum" sz="quarter" idx="12"/>
          </p:nvPr>
        </p:nvSpPr>
        <p:spPr/>
        <p:txBody>
          <a:bodyPr/>
          <a:lstStyle/>
          <a:p>
            <a:fld id="{ECA2BB18-9643-4B2F-A82D-0A327DB1116D}" type="slidenum">
              <a:rPr lang="en-US" smtClean="0"/>
              <a:pPr/>
              <a:t>37</a:t>
            </a:fld>
            <a:endParaRPr lang="en-US"/>
          </a:p>
        </p:txBody>
      </p:sp>
    </p:spTree>
    <p:extLst>
      <p:ext uri="{BB962C8B-B14F-4D97-AF65-F5344CB8AC3E}">
        <p14:creationId xmlns:p14="http://schemas.microsoft.com/office/powerpoint/2010/main" val="2015963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DFD4875-1894-7046-9C47-3908354B4FE0}"/>
              </a:ext>
            </a:extLst>
          </p:cNvPr>
          <p:cNvSpPr>
            <a:spLocks noGrp="1"/>
          </p:cNvSpPr>
          <p:nvPr>
            <p:ph type="title"/>
          </p:nvPr>
        </p:nvSpPr>
        <p:spPr/>
        <p:txBody>
          <a:bodyPr>
            <a:normAutofit fontScale="90000"/>
          </a:bodyPr>
          <a:lstStyle/>
          <a:p>
            <a:r>
              <a:rPr lang="en-US" dirty="0"/>
              <a:t>Effective Collaboration</a:t>
            </a:r>
            <a:br>
              <a:rPr lang="en-US" dirty="0"/>
            </a:br>
            <a:r>
              <a:rPr lang="en-US" i="1" dirty="0"/>
              <a:t>Doing the right thing</a:t>
            </a:r>
          </a:p>
        </p:txBody>
      </p:sp>
      <p:sp>
        <p:nvSpPr>
          <p:cNvPr id="13" name="Content Placeholder 12">
            <a:extLst>
              <a:ext uri="{FF2B5EF4-FFF2-40B4-BE49-F238E27FC236}">
                <a16:creationId xmlns:a16="http://schemas.microsoft.com/office/drawing/2014/main" id="{B8FA4142-2AE5-5542-83D3-1BA09C248CD3}"/>
              </a:ext>
            </a:extLst>
          </p:cNvPr>
          <p:cNvSpPr>
            <a:spLocks noGrp="1"/>
          </p:cNvSpPr>
          <p:nvPr>
            <p:ph idx="1"/>
          </p:nvPr>
        </p:nvSpPr>
        <p:spPr/>
        <p:txBody>
          <a:bodyPr>
            <a:normAutofit/>
          </a:bodyPr>
          <a:lstStyle/>
          <a:p>
            <a:r>
              <a:rPr lang="en-US" dirty="0"/>
              <a:t>Phone calls or Face to Face?</a:t>
            </a:r>
          </a:p>
          <a:p>
            <a:r>
              <a:rPr lang="en-US" dirty="0"/>
              <a:t>Phone or a text?</a:t>
            </a:r>
          </a:p>
          <a:p>
            <a:r>
              <a:rPr lang="en-US" dirty="0"/>
              <a:t>Individual or Group?</a:t>
            </a:r>
          </a:p>
          <a:p>
            <a:r>
              <a:rPr lang="en-US" dirty="0"/>
              <a:t>Session or Meeting; Duck, Egg?</a:t>
            </a:r>
          </a:p>
          <a:p>
            <a:r>
              <a:rPr lang="en-US" dirty="0"/>
              <a:t>Meetings</a:t>
            </a:r>
          </a:p>
          <a:p>
            <a:r>
              <a:rPr lang="en-US" dirty="0"/>
              <a:t>What is the action that’s going to have the most meaningful impact?		Do THAT.</a:t>
            </a:r>
          </a:p>
          <a:p>
            <a:pPr marL="0" indent="0">
              <a:buNone/>
            </a:pPr>
            <a:endParaRPr lang="en-US" dirty="0"/>
          </a:p>
        </p:txBody>
      </p:sp>
      <p:sp>
        <p:nvSpPr>
          <p:cNvPr id="5" name="Footer Placeholder 4">
            <a:extLst>
              <a:ext uri="{FF2B5EF4-FFF2-40B4-BE49-F238E27FC236}">
                <a16:creationId xmlns:a16="http://schemas.microsoft.com/office/drawing/2014/main" id="{BF0322B6-8492-AD48-BF41-E0DA2492A087}"/>
              </a:ext>
            </a:extLst>
          </p:cNvPr>
          <p:cNvSpPr>
            <a:spLocks noGrp="1"/>
          </p:cNvSpPr>
          <p:nvPr>
            <p:ph type="ftr" sz="quarter" idx="11"/>
          </p:nvPr>
        </p:nvSpPr>
        <p:spPr/>
        <p:txBody>
          <a:bodyPr/>
          <a:lstStyle/>
          <a:p>
            <a:r>
              <a:rPr lang="en-US"/>
              <a:t>K. Bako, LPCC                 OCA 2018</a:t>
            </a:r>
          </a:p>
        </p:txBody>
      </p:sp>
      <p:sp>
        <p:nvSpPr>
          <p:cNvPr id="6" name="Slide Number Placeholder 5">
            <a:extLst>
              <a:ext uri="{FF2B5EF4-FFF2-40B4-BE49-F238E27FC236}">
                <a16:creationId xmlns:a16="http://schemas.microsoft.com/office/drawing/2014/main" id="{EC222E5B-8A0B-7240-862C-D26B5172FEC3}"/>
              </a:ext>
            </a:extLst>
          </p:cNvPr>
          <p:cNvSpPr>
            <a:spLocks noGrp="1"/>
          </p:cNvSpPr>
          <p:nvPr>
            <p:ph type="sldNum" sz="quarter" idx="12"/>
          </p:nvPr>
        </p:nvSpPr>
        <p:spPr/>
        <p:txBody>
          <a:bodyPr/>
          <a:lstStyle/>
          <a:p>
            <a:fld id="{ECA2BB18-9643-4B2F-A82D-0A327DB1116D}" type="slidenum">
              <a:rPr lang="en-US" smtClean="0"/>
              <a:pPr/>
              <a:t>38</a:t>
            </a:fld>
            <a:endParaRPr lang="en-US"/>
          </a:p>
        </p:txBody>
      </p:sp>
    </p:spTree>
    <p:extLst>
      <p:ext uri="{BB962C8B-B14F-4D97-AF65-F5344CB8AC3E}">
        <p14:creationId xmlns:p14="http://schemas.microsoft.com/office/powerpoint/2010/main" val="25990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9D19924-4A37-8147-A4CA-0BA59D469875}"/>
              </a:ext>
            </a:extLst>
          </p:cNvPr>
          <p:cNvSpPr>
            <a:spLocks noGrp="1"/>
          </p:cNvSpPr>
          <p:nvPr>
            <p:ph type="title"/>
          </p:nvPr>
        </p:nvSpPr>
        <p:spPr>
          <a:xfrm>
            <a:off x="457200" y="274638"/>
            <a:ext cx="8229600" cy="792162"/>
          </a:xfrm>
        </p:spPr>
        <p:txBody>
          <a:bodyPr/>
          <a:lstStyle/>
          <a:p>
            <a:r>
              <a:rPr lang="en-US" dirty="0"/>
              <a:t>Meetings</a:t>
            </a:r>
          </a:p>
        </p:txBody>
      </p:sp>
      <p:sp>
        <p:nvSpPr>
          <p:cNvPr id="8" name="Content Placeholder 7">
            <a:extLst>
              <a:ext uri="{FF2B5EF4-FFF2-40B4-BE49-F238E27FC236}">
                <a16:creationId xmlns:a16="http://schemas.microsoft.com/office/drawing/2014/main" id="{49B1FD93-BB00-694A-A2A2-5C16BEC8165F}"/>
              </a:ext>
            </a:extLst>
          </p:cNvPr>
          <p:cNvSpPr>
            <a:spLocks noGrp="1"/>
          </p:cNvSpPr>
          <p:nvPr>
            <p:ph idx="1"/>
          </p:nvPr>
        </p:nvSpPr>
        <p:spPr>
          <a:xfrm>
            <a:off x="457200" y="914400"/>
            <a:ext cx="8229600" cy="5441950"/>
          </a:xfrm>
        </p:spPr>
        <p:txBody>
          <a:bodyPr>
            <a:normAutofit fontScale="85000" lnSpcReduction="20000"/>
          </a:bodyPr>
          <a:lstStyle/>
          <a:p>
            <a:pPr marL="457200" lvl="1" indent="0">
              <a:buNone/>
            </a:pPr>
            <a:endParaRPr lang="en-US" sz="3200" dirty="0"/>
          </a:p>
          <a:p>
            <a:pPr marL="457200" lvl="1" indent="0">
              <a:buNone/>
            </a:pPr>
            <a:r>
              <a:rPr lang="en-US" sz="3200" dirty="0"/>
              <a:t>If you must meeting, then meeting</a:t>
            </a:r>
            <a:r>
              <a:rPr lang="en-US" sz="3200" i="1" dirty="0"/>
              <a:t> efficiently… (</a:t>
            </a:r>
            <a:r>
              <a:rPr lang="en-US" sz="3200" dirty="0"/>
              <a:t>do the thing </a:t>
            </a:r>
            <a:r>
              <a:rPr lang="en-US" sz="3200" i="1" dirty="0"/>
              <a:t>right)</a:t>
            </a:r>
          </a:p>
          <a:p>
            <a:pPr marL="457200" lvl="1" indent="0">
              <a:buNone/>
            </a:pPr>
            <a:endParaRPr lang="en-US" sz="3200" i="1" dirty="0"/>
          </a:p>
          <a:p>
            <a:pPr lvl="1">
              <a:buFontTx/>
              <a:buChar char="-"/>
            </a:pPr>
            <a:r>
              <a:rPr lang="en-US" sz="3000" b="1" dirty="0"/>
              <a:t>Have an agenda, preferably an agreed upon one</a:t>
            </a:r>
          </a:p>
          <a:p>
            <a:pPr lvl="1">
              <a:buFontTx/>
              <a:buChar char="-"/>
            </a:pPr>
            <a:r>
              <a:rPr lang="en-US" dirty="0"/>
              <a:t>Send it out in advance</a:t>
            </a:r>
          </a:p>
          <a:p>
            <a:pPr lvl="1">
              <a:buFontTx/>
              <a:buChar char="-"/>
            </a:pPr>
            <a:r>
              <a:rPr lang="en-US" dirty="0"/>
              <a:t>Be prepared; Expect members to come prepared</a:t>
            </a:r>
          </a:p>
          <a:p>
            <a:pPr lvl="1">
              <a:buFontTx/>
              <a:buChar char="-"/>
            </a:pPr>
            <a:r>
              <a:rPr lang="en-US" dirty="0"/>
              <a:t>Prioritize based on importance and attendance of members</a:t>
            </a:r>
          </a:p>
          <a:p>
            <a:pPr lvl="1">
              <a:buFontTx/>
              <a:buChar char="-"/>
            </a:pPr>
            <a:r>
              <a:rPr lang="en-US" dirty="0"/>
              <a:t> Have a Timeframe </a:t>
            </a:r>
            <a:r>
              <a:rPr lang="en-US" sz="2400" dirty="0"/>
              <a:t>(</a:t>
            </a:r>
            <a:r>
              <a:rPr lang="en-US" sz="2400" i="1" dirty="0"/>
              <a:t>who said meetings need to be an hour? Did you know…the time you allot is the time you’ll take?)</a:t>
            </a:r>
          </a:p>
          <a:p>
            <a:pPr lvl="1"/>
            <a:r>
              <a:rPr lang="en-US" sz="3000" b="1" dirty="0"/>
              <a:t>Minute Taker</a:t>
            </a:r>
            <a:r>
              <a:rPr lang="en-US" sz="3000" dirty="0"/>
              <a:t>; note the purpose of the action, note action plans, follow up responsibilities, deadlines</a:t>
            </a:r>
          </a:p>
          <a:p>
            <a:pPr lvl="1"/>
            <a:r>
              <a:rPr lang="en-US" sz="3000" dirty="0"/>
              <a:t>Meetings to have meetings </a:t>
            </a:r>
            <a:r>
              <a:rPr lang="en-US" sz="3000" i="1" dirty="0"/>
              <a:t>is inefficient &amp; often ineffective (</a:t>
            </a:r>
            <a:r>
              <a:rPr lang="en-US" sz="3000" i="1" dirty="0" err="1"/>
              <a:t>dissolvency</a:t>
            </a:r>
            <a:r>
              <a:rPr lang="en-US" sz="3000" i="1" dirty="0"/>
              <a:t> effect)</a:t>
            </a:r>
          </a:p>
          <a:p>
            <a:pPr lvl="1"/>
            <a:endParaRPr lang="en-US" dirty="0"/>
          </a:p>
          <a:p>
            <a:pPr marL="0" indent="0">
              <a:buNone/>
            </a:pPr>
            <a:endParaRPr lang="en-US" dirty="0"/>
          </a:p>
        </p:txBody>
      </p:sp>
      <p:sp>
        <p:nvSpPr>
          <p:cNvPr id="5" name="Footer Placeholder 4">
            <a:extLst>
              <a:ext uri="{FF2B5EF4-FFF2-40B4-BE49-F238E27FC236}">
                <a16:creationId xmlns:a16="http://schemas.microsoft.com/office/drawing/2014/main" id="{60741651-E157-EC4E-BBE2-1AFD0644803F}"/>
              </a:ext>
            </a:extLst>
          </p:cNvPr>
          <p:cNvSpPr>
            <a:spLocks noGrp="1"/>
          </p:cNvSpPr>
          <p:nvPr>
            <p:ph type="ftr" sz="quarter" idx="11"/>
          </p:nvPr>
        </p:nvSpPr>
        <p:spPr/>
        <p:txBody>
          <a:bodyPr/>
          <a:lstStyle/>
          <a:p>
            <a:r>
              <a:rPr lang="en-US"/>
              <a:t>K. Bako, LPCC                 OCA 2018</a:t>
            </a:r>
          </a:p>
        </p:txBody>
      </p:sp>
      <p:sp>
        <p:nvSpPr>
          <p:cNvPr id="6" name="Slide Number Placeholder 5">
            <a:extLst>
              <a:ext uri="{FF2B5EF4-FFF2-40B4-BE49-F238E27FC236}">
                <a16:creationId xmlns:a16="http://schemas.microsoft.com/office/drawing/2014/main" id="{683BC309-4157-594A-A2B2-69ECF113B1CD}"/>
              </a:ext>
            </a:extLst>
          </p:cNvPr>
          <p:cNvSpPr>
            <a:spLocks noGrp="1"/>
          </p:cNvSpPr>
          <p:nvPr>
            <p:ph type="sldNum" sz="quarter" idx="12"/>
          </p:nvPr>
        </p:nvSpPr>
        <p:spPr/>
        <p:txBody>
          <a:bodyPr/>
          <a:lstStyle/>
          <a:p>
            <a:fld id="{ECA2BB18-9643-4B2F-A82D-0A327DB1116D}" type="slidenum">
              <a:rPr lang="en-US" smtClean="0"/>
              <a:pPr/>
              <a:t>39</a:t>
            </a:fld>
            <a:endParaRPr lang="en-US"/>
          </a:p>
        </p:txBody>
      </p:sp>
    </p:spTree>
    <p:extLst>
      <p:ext uri="{BB962C8B-B14F-4D97-AF65-F5344CB8AC3E}">
        <p14:creationId xmlns:p14="http://schemas.microsoft.com/office/powerpoint/2010/main" val="247495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6"/>
          <p:cNvSpPr>
            <a:spLocks noGrp="1"/>
          </p:cNvSpPr>
          <p:nvPr>
            <p:ph type="title"/>
          </p:nvPr>
        </p:nvSpPr>
        <p:spPr/>
        <p:txBody>
          <a:bodyPr>
            <a:normAutofit fontScale="90000"/>
          </a:bodyPr>
          <a:lstStyle/>
          <a:p>
            <a:pPr algn="l" eaLnBrk="1" hangingPunct="1"/>
            <a:r>
              <a:rPr lang="en-US" sz="3200"/>
              <a:t>The Family Reunification Model ©</a:t>
            </a:r>
            <a:br>
              <a:rPr lang="en-US" sz="3200"/>
            </a:br>
            <a:br>
              <a:rPr lang="en-US" sz="3200"/>
            </a:br>
            <a:br>
              <a:rPr lang="en-US" sz="3200"/>
            </a:br>
            <a:br>
              <a:rPr lang="en-US" sz="3200"/>
            </a:br>
            <a:br>
              <a:rPr lang="en-US" sz="3200"/>
            </a:br>
            <a:br>
              <a:rPr lang="en-US" sz="3200"/>
            </a:br>
            <a:br>
              <a:rPr lang="en-US" sz="3200"/>
            </a:br>
            <a:r>
              <a:rPr lang="en-US" sz="3200"/>
              <a:t>8 Phases</a:t>
            </a:r>
            <a:br>
              <a:rPr lang="en-US" sz="3200"/>
            </a:br>
            <a:r>
              <a:rPr lang="en-US" sz="3200"/>
              <a:t>I. Pre-Admission</a:t>
            </a:r>
            <a:br>
              <a:rPr lang="en-US" sz="3200"/>
            </a:br>
            <a:r>
              <a:rPr lang="en-US" sz="3200"/>
              <a:t>II. Admission</a:t>
            </a:r>
            <a:br>
              <a:rPr lang="en-US" sz="3200"/>
            </a:br>
            <a:r>
              <a:rPr lang="en-US" sz="3200"/>
              <a:t>III. Stabilization/Assessment</a:t>
            </a:r>
            <a:br>
              <a:rPr lang="en-US" sz="3200"/>
            </a:br>
            <a:r>
              <a:rPr lang="en-US" sz="3200"/>
              <a:t>IV. Mediation/ Mitigation</a:t>
            </a:r>
            <a:br>
              <a:rPr lang="en-US" sz="3200"/>
            </a:br>
            <a:r>
              <a:rPr lang="en-US" sz="3200"/>
              <a:t>V: Visitation/</a:t>
            </a:r>
            <a:br>
              <a:rPr lang="en-US" sz="3200"/>
            </a:br>
            <a:r>
              <a:rPr lang="en-US" sz="3200"/>
              <a:t>	Therapeutic Reframe</a:t>
            </a:r>
            <a:br>
              <a:rPr lang="en-US" sz="3200"/>
            </a:br>
            <a:r>
              <a:rPr lang="en-US" sz="3200"/>
              <a:t>VI: Transfer</a:t>
            </a:r>
            <a:br>
              <a:rPr lang="en-US" sz="3200"/>
            </a:br>
            <a:r>
              <a:rPr lang="en-US" sz="3200"/>
              <a:t>VII: Detachment/ 						Individuation</a:t>
            </a:r>
            <a:br>
              <a:rPr lang="en-US" sz="3200"/>
            </a:br>
            <a:r>
              <a:rPr lang="en-US" sz="3200"/>
              <a:t>VIII: Discharge</a:t>
            </a:r>
          </a:p>
        </p:txBody>
      </p:sp>
      <p:sp>
        <p:nvSpPr>
          <p:cNvPr id="8" name="Content Placeholder 7"/>
          <p:cNvSpPr>
            <a:spLocks noGrp="1"/>
          </p:cNvSpPr>
          <p:nvPr>
            <p:ph idx="1"/>
          </p:nvPr>
        </p:nvSpPr>
        <p:spPr>
          <a:xfrm>
            <a:off x="2178423" y="228600"/>
            <a:ext cx="6508377" cy="5897563"/>
          </a:xfrm>
        </p:spPr>
        <p:txBody>
          <a:bodyPr/>
          <a:lstStyle/>
          <a:p>
            <a:pPr>
              <a:buNone/>
            </a:pPr>
            <a:endParaRPr lang="en-US" dirty="0"/>
          </a:p>
          <a:p>
            <a:pPr>
              <a:buNone/>
            </a:pPr>
            <a:endParaRPr lang="en-US" dirty="0"/>
          </a:p>
          <a:p>
            <a:pPr>
              <a:buNone/>
            </a:pPr>
            <a:endParaRPr lang="en-US" dirty="0"/>
          </a:p>
          <a:p>
            <a:pPr>
              <a:buNone/>
            </a:pPr>
            <a:endParaRPr lang="en-US" dirty="0"/>
          </a:p>
          <a:p>
            <a:pPr>
              <a:buNone/>
            </a:pPr>
            <a:endParaRPr lang="en-US" dirty="0"/>
          </a:p>
          <a:p>
            <a:pPr algn="r">
              <a:buNone/>
            </a:pPr>
            <a:endParaRPr lang="en-US" dirty="0"/>
          </a:p>
          <a:p>
            <a:pPr>
              <a:buNone/>
            </a:pPr>
            <a:endParaRPr lang="en-US" dirty="0"/>
          </a:p>
          <a:p>
            <a:pPr>
              <a:buNone/>
            </a:pPr>
            <a:endParaRPr lang="en-US" dirty="0"/>
          </a:p>
        </p:txBody>
      </p:sp>
      <p:sp>
        <p:nvSpPr>
          <p:cNvPr id="36868" name="Slide Number Placeholder 3"/>
          <p:cNvSpPr>
            <a:spLocks noGrp="1"/>
          </p:cNvSpPr>
          <p:nvPr>
            <p:ph type="sldNum" sz="quarter" idx="16"/>
          </p:nvPr>
        </p:nvSpPr>
        <p:spPr bwMode="auto">
          <a:ln>
            <a:miter lim="800000"/>
            <a:headEnd/>
            <a:tailEnd/>
          </a:ln>
        </p:spPr>
        <p:txBody>
          <a:bodyPr/>
          <a:lstStyle/>
          <a:p>
            <a:fld id="{A6AB7156-7853-44B8-8395-B8E6699472BE}" type="slidenum">
              <a:rPr lang="en-US"/>
              <a:pPr/>
              <a:t>4</a:t>
            </a:fld>
            <a:endParaRPr lang="en-US"/>
          </a:p>
        </p:txBody>
      </p:sp>
      <p:sp>
        <p:nvSpPr>
          <p:cNvPr id="53252" name="TextBox 4"/>
          <p:cNvSpPr txBox="1">
            <a:spLocks noChangeArrowheads="1"/>
          </p:cNvSpPr>
          <p:nvPr/>
        </p:nvSpPr>
        <p:spPr bwMode="auto">
          <a:xfrm>
            <a:off x="3962400" y="6248400"/>
            <a:ext cx="4800600" cy="369888"/>
          </a:xfrm>
          <a:prstGeom prst="rect">
            <a:avLst/>
          </a:prstGeom>
          <a:noFill/>
          <a:ln w="9525">
            <a:noFill/>
            <a:miter lim="800000"/>
            <a:headEnd/>
            <a:tailEnd/>
          </a:ln>
        </p:spPr>
        <p:txBody>
          <a:bodyPr wrap="square">
            <a:spAutoFit/>
          </a:bodyPr>
          <a:lstStyle/>
          <a:p>
            <a:r>
              <a:rPr lang="en-US"/>
              <a:t>			© Copyright 2010</a:t>
            </a:r>
          </a:p>
        </p:txBody>
      </p:sp>
      <p:pic>
        <p:nvPicPr>
          <p:cNvPr id="16" name="Picture 15" descr="FRMimage-1.png"/>
          <p:cNvPicPr>
            <a:picLocks noChangeAspect="1"/>
          </p:cNvPicPr>
          <p:nvPr/>
        </p:nvPicPr>
        <p:blipFill>
          <a:blip r:embed="rId2"/>
          <a:stretch>
            <a:fillRect/>
          </a:stretch>
        </p:blipFill>
        <p:spPr>
          <a:xfrm>
            <a:off x="304800" y="5029200"/>
            <a:ext cx="1904762" cy="1320635"/>
          </a:xfrm>
          <a:prstGeom prst="rect">
            <a:avLst/>
          </a:prstGeom>
        </p:spPr>
      </p:pic>
      <p:sp>
        <p:nvSpPr>
          <p:cNvPr id="17" name="Footer Placeholder 16"/>
          <p:cNvSpPr>
            <a:spLocks noGrp="1"/>
          </p:cNvSpPr>
          <p:nvPr>
            <p:ph type="ftr" sz="quarter" idx="15"/>
          </p:nvPr>
        </p:nvSpPr>
        <p:spPr>
          <a:xfrm>
            <a:off x="1828800" y="6248400"/>
            <a:ext cx="4927600" cy="365125"/>
          </a:xfrm>
        </p:spPr>
        <p:txBody>
          <a:bodyPr/>
          <a:lstStyle/>
          <a:p>
            <a:r>
              <a:rPr lang="en-US"/>
              <a:t>K. Bako, LPCC                 OCA 2018</a:t>
            </a:r>
          </a:p>
        </p:txBody>
      </p:sp>
    </p:spTree>
    <p:extLst>
      <p:ext uri="{BB962C8B-B14F-4D97-AF65-F5344CB8AC3E}">
        <p14:creationId xmlns:p14="http://schemas.microsoft.com/office/powerpoint/2010/main" val="3612307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2AC4F-C79C-1C42-B91F-A741F3EA800A}"/>
              </a:ext>
            </a:extLst>
          </p:cNvPr>
          <p:cNvSpPr>
            <a:spLocks noGrp="1"/>
          </p:cNvSpPr>
          <p:nvPr>
            <p:ph type="title"/>
          </p:nvPr>
        </p:nvSpPr>
        <p:spPr>
          <a:xfrm>
            <a:off x="457200" y="274638"/>
            <a:ext cx="8229600" cy="944562"/>
          </a:xfrm>
        </p:spPr>
        <p:txBody>
          <a:bodyPr/>
          <a:lstStyle/>
          <a:p>
            <a:r>
              <a:rPr lang="en-US"/>
              <a:t>Sessions</a:t>
            </a:r>
          </a:p>
        </p:txBody>
      </p:sp>
      <p:sp>
        <p:nvSpPr>
          <p:cNvPr id="3" name="Content Placeholder 2">
            <a:extLst>
              <a:ext uri="{FF2B5EF4-FFF2-40B4-BE49-F238E27FC236}">
                <a16:creationId xmlns:a16="http://schemas.microsoft.com/office/drawing/2014/main" id="{7B7B2888-E84F-7249-B242-35A9520FD8EF}"/>
              </a:ext>
            </a:extLst>
          </p:cNvPr>
          <p:cNvSpPr>
            <a:spLocks noGrp="1"/>
          </p:cNvSpPr>
          <p:nvPr>
            <p:ph idx="1"/>
          </p:nvPr>
        </p:nvSpPr>
        <p:spPr/>
        <p:txBody>
          <a:bodyPr/>
          <a:lstStyle/>
          <a:p>
            <a:pPr marL="0" indent="0">
              <a:buNone/>
            </a:pPr>
            <a:r>
              <a:rPr lang="en-US" dirty="0"/>
              <a:t>Be clear about the purpose of the session (effective)</a:t>
            </a:r>
          </a:p>
          <a:p>
            <a:pPr marL="0" indent="0">
              <a:buNone/>
            </a:pPr>
            <a:endParaRPr lang="en-US" dirty="0"/>
          </a:p>
          <a:p>
            <a:pPr marL="0" indent="0">
              <a:buNone/>
            </a:pPr>
            <a:r>
              <a:rPr lang="en-US" dirty="0"/>
              <a:t>Efficient; </a:t>
            </a:r>
            <a:r>
              <a:rPr lang="en-US" i="1" dirty="0"/>
              <a:t>G.I.R.P.P. </a:t>
            </a:r>
            <a:r>
              <a:rPr lang="en-US" sz="2000" i="1" dirty="0"/>
              <a:t>(Bako, </a:t>
            </a:r>
            <a:r>
              <a:rPr lang="en-US" sz="2000" i="1" dirty="0" err="1"/>
              <a:t>Bolino</a:t>
            </a:r>
            <a:r>
              <a:rPr lang="en-US" sz="2000" i="1" dirty="0"/>
              <a:t>, Bancroft, </a:t>
            </a:r>
            <a:r>
              <a:rPr lang="en-US" sz="2000" i="1" dirty="0" err="1"/>
              <a:t>Brutz</a:t>
            </a:r>
            <a:r>
              <a:rPr lang="en-US" sz="2000" i="1" dirty="0"/>
              <a:t> &amp; </a:t>
            </a:r>
            <a:r>
              <a:rPr lang="en-US" sz="2000" i="1" dirty="0" err="1"/>
              <a:t>LePosa</a:t>
            </a:r>
            <a:r>
              <a:rPr lang="en-US" sz="2000" i="1" dirty="0"/>
              <a:t>, 2017) </a:t>
            </a:r>
          </a:p>
          <a:p>
            <a:pPr marL="0" indent="0">
              <a:buNone/>
            </a:pPr>
            <a:r>
              <a:rPr lang="en-US" dirty="0"/>
              <a:t>Goal, Intervention, Response, :::</a:t>
            </a:r>
            <a:r>
              <a:rPr lang="en-US" i="1" dirty="0"/>
              <a:t>Course Correct</a:t>
            </a:r>
            <a:r>
              <a:rPr lang="en-US" dirty="0"/>
              <a:t>:::, Progress, Plan?</a:t>
            </a:r>
          </a:p>
          <a:p>
            <a:pPr marL="0" indent="0">
              <a:buNone/>
            </a:pPr>
            <a:endParaRPr lang="en-US" dirty="0"/>
          </a:p>
        </p:txBody>
      </p:sp>
      <p:sp>
        <p:nvSpPr>
          <p:cNvPr id="4" name="Footer Placeholder 3">
            <a:extLst>
              <a:ext uri="{FF2B5EF4-FFF2-40B4-BE49-F238E27FC236}">
                <a16:creationId xmlns:a16="http://schemas.microsoft.com/office/drawing/2014/main" id="{BA8F0440-1394-E346-823E-9113A93F6D74}"/>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5A0E8921-BB44-2B48-980B-7F6EC4D197E5}"/>
              </a:ext>
            </a:extLst>
          </p:cNvPr>
          <p:cNvSpPr>
            <a:spLocks noGrp="1"/>
          </p:cNvSpPr>
          <p:nvPr>
            <p:ph type="sldNum" sz="quarter" idx="12"/>
          </p:nvPr>
        </p:nvSpPr>
        <p:spPr/>
        <p:txBody>
          <a:bodyPr/>
          <a:lstStyle/>
          <a:p>
            <a:fld id="{ECA2BB18-9643-4B2F-A82D-0A327DB1116D}" type="slidenum">
              <a:rPr lang="en-US" smtClean="0"/>
              <a:pPr/>
              <a:t>40</a:t>
            </a:fld>
            <a:endParaRPr lang="en-US"/>
          </a:p>
        </p:txBody>
      </p:sp>
    </p:spTree>
    <p:extLst>
      <p:ext uri="{BB962C8B-B14F-4D97-AF65-F5344CB8AC3E}">
        <p14:creationId xmlns:p14="http://schemas.microsoft.com/office/powerpoint/2010/main" val="19808776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8BC1B-F572-2A43-970C-983D8D2E2381}"/>
              </a:ext>
            </a:extLst>
          </p:cNvPr>
          <p:cNvSpPr>
            <a:spLocks noGrp="1"/>
          </p:cNvSpPr>
          <p:nvPr>
            <p:ph type="title"/>
          </p:nvPr>
        </p:nvSpPr>
        <p:spPr>
          <a:xfrm>
            <a:off x="457200" y="274638"/>
            <a:ext cx="8229600" cy="960437"/>
          </a:xfrm>
        </p:spPr>
        <p:txBody>
          <a:bodyPr>
            <a:normAutofit/>
          </a:bodyPr>
          <a:lstStyle/>
          <a:p>
            <a:r>
              <a:rPr lang="en-US" dirty="0"/>
              <a:t>Group</a:t>
            </a:r>
          </a:p>
        </p:txBody>
      </p:sp>
      <p:sp>
        <p:nvSpPr>
          <p:cNvPr id="3" name="Content Placeholder 2">
            <a:extLst>
              <a:ext uri="{FF2B5EF4-FFF2-40B4-BE49-F238E27FC236}">
                <a16:creationId xmlns:a16="http://schemas.microsoft.com/office/drawing/2014/main" id="{28A6289E-7A58-C341-BDBC-16ABB8116824}"/>
              </a:ext>
            </a:extLst>
          </p:cNvPr>
          <p:cNvSpPr>
            <a:spLocks noGrp="1"/>
          </p:cNvSpPr>
          <p:nvPr>
            <p:ph idx="1"/>
          </p:nvPr>
        </p:nvSpPr>
        <p:spPr>
          <a:xfrm>
            <a:off x="457200" y="990600"/>
            <a:ext cx="8229600" cy="5365750"/>
          </a:xfrm>
        </p:spPr>
        <p:txBody>
          <a:bodyPr>
            <a:normAutofit fontScale="92500" lnSpcReduction="10000"/>
          </a:bodyPr>
          <a:lstStyle/>
          <a:p>
            <a:pPr marL="0" indent="0">
              <a:buNone/>
            </a:pPr>
            <a:endParaRPr lang="en-US" dirty="0"/>
          </a:p>
          <a:p>
            <a:pPr marL="0" indent="0">
              <a:buNone/>
            </a:pPr>
            <a:r>
              <a:rPr lang="en-US" dirty="0"/>
              <a:t>When an issue effects a group, then collaborate as a Group.</a:t>
            </a:r>
          </a:p>
          <a:p>
            <a:pPr marL="0" indent="0">
              <a:buNone/>
            </a:pPr>
            <a:r>
              <a:rPr lang="en-US" dirty="0"/>
              <a:t>Create a safe place for members to be heard. If you cannot facilitate to create a truly open, collaborate space- hire someone who can. The quality of your outcomes is dependent.</a:t>
            </a:r>
          </a:p>
          <a:p>
            <a:r>
              <a:rPr lang="en-US" dirty="0"/>
              <a:t>Residents </a:t>
            </a:r>
          </a:p>
          <a:p>
            <a:r>
              <a:rPr lang="en-US" dirty="0"/>
              <a:t>Staff</a:t>
            </a:r>
          </a:p>
          <a:p>
            <a:r>
              <a:rPr lang="en-US" dirty="0"/>
              <a:t>Parents/Caregivers</a:t>
            </a:r>
          </a:p>
          <a:p>
            <a:r>
              <a:rPr lang="en-US" dirty="0"/>
              <a:t>Program Leaders </a:t>
            </a:r>
          </a:p>
          <a:p>
            <a:endParaRPr lang="en-US" dirty="0"/>
          </a:p>
        </p:txBody>
      </p:sp>
      <p:sp>
        <p:nvSpPr>
          <p:cNvPr id="4" name="Footer Placeholder 3">
            <a:extLst>
              <a:ext uri="{FF2B5EF4-FFF2-40B4-BE49-F238E27FC236}">
                <a16:creationId xmlns:a16="http://schemas.microsoft.com/office/drawing/2014/main" id="{9805E07C-C18F-8E43-998C-F7F2D088F8BF}"/>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3123B98E-DD74-2E4F-BC42-04BB30097DC7}"/>
              </a:ext>
            </a:extLst>
          </p:cNvPr>
          <p:cNvSpPr>
            <a:spLocks noGrp="1"/>
          </p:cNvSpPr>
          <p:nvPr>
            <p:ph type="sldNum" sz="quarter" idx="12"/>
          </p:nvPr>
        </p:nvSpPr>
        <p:spPr/>
        <p:txBody>
          <a:bodyPr/>
          <a:lstStyle/>
          <a:p>
            <a:fld id="{ECA2BB18-9643-4B2F-A82D-0A327DB1116D}" type="slidenum">
              <a:rPr lang="en-US" smtClean="0"/>
              <a:pPr/>
              <a:t>41</a:t>
            </a:fld>
            <a:endParaRPr lang="en-US"/>
          </a:p>
        </p:txBody>
      </p:sp>
    </p:spTree>
    <p:extLst>
      <p:ext uri="{BB962C8B-B14F-4D97-AF65-F5344CB8AC3E}">
        <p14:creationId xmlns:p14="http://schemas.microsoft.com/office/powerpoint/2010/main" val="206127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5A7BB-BE89-4C43-A742-B89936B477EB}"/>
              </a:ext>
            </a:extLst>
          </p:cNvPr>
          <p:cNvSpPr>
            <a:spLocks noGrp="1"/>
          </p:cNvSpPr>
          <p:nvPr>
            <p:ph type="title"/>
          </p:nvPr>
        </p:nvSpPr>
        <p:spPr>
          <a:xfrm>
            <a:off x="457200" y="274638"/>
            <a:ext cx="8229600" cy="944562"/>
          </a:xfrm>
        </p:spPr>
        <p:txBody>
          <a:bodyPr>
            <a:normAutofit fontScale="90000"/>
          </a:bodyPr>
          <a:lstStyle/>
          <a:p>
            <a:br>
              <a:rPr lang="en-US" dirty="0"/>
            </a:br>
            <a:r>
              <a:rPr lang="en-US" dirty="0"/>
              <a:t>Deliberate Practice</a:t>
            </a:r>
            <a:br>
              <a:rPr lang="en-US" dirty="0"/>
            </a:br>
            <a:endParaRPr lang="en-US" sz="3100" i="1" dirty="0"/>
          </a:p>
        </p:txBody>
      </p:sp>
      <p:sp>
        <p:nvSpPr>
          <p:cNvPr id="3" name="Content Placeholder 2">
            <a:extLst>
              <a:ext uri="{FF2B5EF4-FFF2-40B4-BE49-F238E27FC236}">
                <a16:creationId xmlns:a16="http://schemas.microsoft.com/office/drawing/2014/main" id="{85966836-0CED-DE40-BA6A-28504301330E}"/>
              </a:ext>
            </a:extLst>
          </p:cNvPr>
          <p:cNvSpPr>
            <a:spLocks noGrp="1"/>
          </p:cNvSpPr>
          <p:nvPr>
            <p:ph idx="1"/>
          </p:nvPr>
        </p:nvSpPr>
        <p:spPr/>
        <p:txBody>
          <a:bodyPr>
            <a:normAutofit lnSpcReduction="10000"/>
          </a:bodyPr>
          <a:lstStyle/>
          <a:p>
            <a:pPr marL="0" indent="0">
              <a:buNone/>
            </a:pPr>
            <a:r>
              <a:rPr lang="en-US" i="1" dirty="0"/>
              <a:t>A Special Kind of Practice. Purposeful &amp; Systematic.</a:t>
            </a:r>
          </a:p>
          <a:p>
            <a:pPr marL="0" indent="0">
              <a:buNone/>
            </a:pPr>
            <a:r>
              <a:rPr lang="en-US" dirty="0"/>
              <a:t>Goal is to improve performance</a:t>
            </a:r>
          </a:p>
          <a:p>
            <a:pPr marL="0" indent="0">
              <a:buNone/>
            </a:pPr>
            <a:endParaRPr lang="en-US" dirty="0"/>
          </a:p>
          <a:p>
            <a:r>
              <a:rPr lang="en-US" dirty="0"/>
              <a:t>Ask your Clients</a:t>
            </a:r>
          </a:p>
          <a:p>
            <a:r>
              <a:rPr lang="en-US" dirty="0"/>
              <a:t>Ask Your Parents/Guardians</a:t>
            </a:r>
          </a:p>
          <a:p>
            <a:r>
              <a:rPr lang="en-US" dirty="0"/>
              <a:t>Ask your Staff </a:t>
            </a:r>
          </a:p>
          <a:p>
            <a:r>
              <a:rPr lang="en-US" dirty="0"/>
              <a:t>Ask your Collaborators</a:t>
            </a:r>
          </a:p>
        </p:txBody>
      </p:sp>
      <p:sp>
        <p:nvSpPr>
          <p:cNvPr id="4" name="Footer Placeholder 3">
            <a:extLst>
              <a:ext uri="{FF2B5EF4-FFF2-40B4-BE49-F238E27FC236}">
                <a16:creationId xmlns:a16="http://schemas.microsoft.com/office/drawing/2014/main" id="{406DA043-7E2A-E047-B082-6FCDE6EDAAE8}"/>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152C2064-5660-2A49-AACE-ED9EF5E1DEAE}"/>
              </a:ext>
            </a:extLst>
          </p:cNvPr>
          <p:cNvSpPr>
            <a:spLocks noGrp="1"/>
          </p:cNvSpPr>
          <p:nvPr>
            <p:ph type="sldNum" sz="quarter" idx="12"/>
          </p:nvPr>
        </p:nvSpPr>
        <p:spPr/>
        <p:txBody>
          <a:bodyPr/>
          <a:lstStyle/>
          <a:p>
            <a:fld id="{ECA2BB18-9643-4B2F-A82D-0A327DB1116D}" type="slidenum">
              <a:rPr lang="en-US" smtClean="0"/>
              <a:pPr/>
              <a:t>42</a:t>
            </a:fld>
            <a:endParaRPr lang="en-US"/>
          </a:p>
        </p:txBody>
      </p:sp>
    </p:spTree>
    <p:extLst>
      <p:ext uri="{BB962C8B-B14F-4D97-AF65-F5344CB8AC3E}">
        <p14:creationId xmlns:p14="http://schemas.microsoft.com/office/powerpoint/2010/main" val="33592007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457200" y="360363"/>
            <a:ext cx="6508750" cy="5995987"/>
          </a:xfrm>
        </p:spPr>
        <p:txBody>
          <a:bodyPr>
            <a:normAutofit fontScale="90000"/>
          </a:bodyPr>
          <a:lstStyle/>
          <a:p>
            <a:pPr algn="l" eaLnBrk="1" hangingPunct="1"/>
            <a:br>
              <a:rPr lang="en-US" dirty="0"/>
            </a:br>
            <a:r>
              <a:rPr lang="en-US" sz="4000" i="1" dirty="0"/>
              <a:t>Reunifying a Family is like teaching the child and family to ride a bike…</a:t>
            </a:r>
            <a:br>
              <a:rPr lang="en-US" dirty="0"/>
            </a:br>
            <a:r>
              <a:rPr lang="en-US" dirty="0"/>
              <a:t>-</a:t>
            </a:r>
            <a:r>
              <a:rPr lang="en-US" sz="2700" dirty="0"/>
              <a:t>Realize we are providing a bike (services)</a:t>
            </a:r>
            <a:br>
              <a:rPr lang="en-US" sz="2700" dirty="0"/>
            </a:br>
            <a:r>
              <a:rPr lang="en-US" sz="2700" dirty="0"/>
              <a:t>-Find a bike that fits the client (services/providers)</a:t>
            </a:r>
            <a:br>
              <a:rPr lang="en-US" sz="2700" dirty="0"/>
            </a:br>
            <a:r>
              <a:rPr lang="en-US" sz="2700" dirty="0"/>
              <a:t>-Get cl. on the bike (motivation/commitment)</a:t>
            </a:r>
            <a:br>
              <a:rPr lang="en-US" sz="2700" dirty="0"/>
            </a:br>
            <a:r>
              <a:rPr lang="en-US" sz="2700" dirty="0"/>
              <a:t>-Cl. Riding w/Training wheels (Supportive Assistance)</a:t>
            </a:r>
            <a:br>
              <a:rPr lang="en-US" sz="2700" dirty="0"/>
            </a:br>
            <a:r>
              <a:rPr lang="en-US" sz="2700" dirty="0"/>
              <a:t>-Learning to ride without training wheels  (transfer of skills)</a:t>
            </a:r>
            <a:br>
              <a:rPr lang="en-US" sz="2700" dirty="0"/>
            </a:br>
            <a:r>
              <a:rPr lang="en-US" sz="2700" dirty="0"/>
              <a:t>-Staying on the path (maintenance)</a:t>
            </a:r>
            <a:br>
              <a:rPr lang="en-US" sz="2700" dirty="0"/>
            </a:br>
            <a:r>
              <a:rPr lang="en-US" sz="2700" dirty="0"/>
              <a:t>-Riding together in Unison at the same rate </a:t>
            </a:r>
            <a:br>
              <a:rPr lang="en-US" sz="2700" dirty="0"/>
            </a:br>
            <a:r>
              <a:rPr lang="en-US" sz="2700" dirty="0"/>
              <a:t>Reunification/Re-integration</a:t>
            </a:r>
            <a:br>
              <a:rPr lang="en-US" sz="2000" dirty="0"/>
            </a:br>
            <a:br>
              <a:rPr lang="en-US" sz="2000" dirty="0"/>
            </a:br>
            <a:endParaRPr lang="en-US" dirty="0"/>
          </a:p>
        </p:txBody>
      </p:sp>
      <p:sp>
        <p:nvSpPr>
          <p:cNvPr id="4" name="Slide Number Placeholder 3"/>
          <p:cNvSpPr>
            <a:spLocks noGrp="1"/>
          </p:cNvSpPr>
          <p:nvPr>
            <p:ph type="sldNum" sz="quarter" idx="12"/>
          </p:nvPr>
        </p:nvSpPr>
        <p:spPr/>
        <p:txBody>
          <a:bodyPr/>
          <a:lstStyle/>
          <a:p>
            <a:fld id="{7463E705-4D69-48A8-9F20-7A710592FC5F}" type="slidenum">
              <a:rPr lang="en-US"/>
              <a:pPr/>
              <a:t>43</a:t>
            </a:fld>
            <a:endParaRPr lang="en-US"/>
          </a:p>
        </p:txBody>
      </p:sp>
      <p:sp>
        <p:nvSpPr>
          <p:cNvPr id="5" name="Footer Placeholder 4"/>
          <p:cNvSpPr>
            <a:spLocks noGrp="1"/>
          </p:cNvSpPr>
          <p:nvPr>
            <p:ph type="ftr" sz="quarter" idx="11"/>
          </p:nvPr>
        </p:nvSpPr>
        <p:spPr>
          <a:xfrm>
            <a:off x="2755900" y="6356350"/>
            <a:ext cx="6007100" cy="365125"/>
          </a:xfrm>
        </p:spPr>
        <p:txBody>
          <a:bodyPr/>
          <a:lstStyle/>
          <a:p>
            <a:r>
              <a:rPr lang="en-US" sz="1400" i="1"/>
              <a:t>K. Bako, LPCC                 OCA 2018</a:t>
            </a:r>
            <a:endParaRPr lang="en-US" sz="1400"/>
          </a:p>
        </p:txBody>
      </p:sp>
      <p:pic>
        <p:nvPicPr>
          <p:cNvPr id="89093" name="Picture 5" descr="images-4.jpeg"/>
          <p:cNvPicPr>
            <a:picLocks noChangeAspect="1"/>
          </p:cNvPicPr>
          <p:nvPr/>
        </p:nvPicPr>
        <p:blipFill>
          <a:blip r:embed="rId2"/>
          <a:srcRect/>
          <a:stretch>
            <a:fillRect/>
          </a:stretch>
        </p:blipFill>
        <p:spPr bwMode="auto">
          <a:xfrm>
            <a:off x="6687910" y="4724400"/>
            <a:ext cx="2075089" cy="12700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360363"/>
            <a:ext cx="6508750" cy="5995987"/>
          </a:xfrm>
        </p:spPr>
        <p:txBody>
          <a:bodyPr>
            <a:normAutofit/>
          </a:bodyPr>
          <a:lstStyle/>
          <a:p>
            <a:pPr algn="l" eaLnBrk="1" hangingPunct="1"/>
            <a:r>
              <a:rPr lang="en-US" sz="2400" i="1"/>
              <a:t>Using Hi-Fidelity Wraparound to drive the process of reunification or stepdown is like riding in an SUV full of TX Providers on the Journey to Reunification or Reintegration…</a:t>
            </a:r>
            <a:br>
              <a:rPr lang="en-US"/>
            </a:br>
            <a:br>
              <a:rPr lang="en-US"/>
            </a:br>
            <a:r>
              <a:rPr lang="en-US" sz="2000"/>
              <a:t>-</a:t>
            </a:r>
            <a:r>
              <a:rPr lang="en-US" sz="2400"/>
              <a:t>Determine who has been driving?</a:t>
            </a:r>
            <a:br>
              <a:rPr lang="en-US" sz="2400"/>
            </a:br>
            <a:r>
              <a:rPr lang="en-US" sz="2400"/>
              <a:t>-Who </a:t>
            </a:r>
            <a:r>
              <a:rPr lang="en-US" sz="2400" b="1"/>
              <a:t>should</a:t>
            </a:r>
            <a:r>
              <a:rPr lang="en-US" sz="2400"/>
              <a:t> be driving?</a:t>
            </a:r>
            <a:br>
              <a:rPr lang="en-US" sz="2400"/>
            </a:br>
            <a:r>
              <a:rPr lang="en-US" sz="2400"/>
              <a:t>-Are they safe/legal driver?</a:t>
            </a:r>
            <a:br>
              <a:rPr lang="en-US" sz="2400"/>
            </a:br>
            <a:r>
              <a:rPr lang="en-US" sz="2400"/>
              <a:t>-Have we agreed on where we are going?</a:t>
            </a:r>
            <a:br>
              <a:rPr lang="en-US" sz="2400"/>
            </a:br>
            <a:r>
              <a:rPr lang="en-US" sz="2400"/>
              <a:t>-What kind of route are we going to take?</a:t>
            </a:r>
            <a:br>
              <a:rPr lang="en-US" sz="2400"/>
            </a:br>
            <a:r>
              <a:rPr lang="en-US" sz="2400"/>
              <a:t>-What kind of resources are in our car?</a:t>
            </a:r>
            <a:br>
              <a:rPr lang="en-US" sz="2400"/>
            </a:br>
            <a:r>
              <a:rPr lang="en-US" sz="2400"/>
              <a:t>-Who are we kicking out first?</a:t>
            </a:r>
            <a:br>
              <a:rPr lang="en-US" sz="2400"/>
            </a:br>
            <a:r>
              <a:rPr lang="en-US" sz="2400"/>
              <a:t>-Is everyone in the car that needs to be?</a:t>
            </a:r>
            <a:br>
              <a:rPr lang="en-US" sz="2400"/>
            </a:br>
            <a:r>
              <a:rPr lang="en-US" sz="2400"/>
              <a:t>-Maintaining the vehicle, etc.</a:t>
            </a:r>
          </a:p>
        </p:txBody>
      </p:sp>
      <p:sp>
        <p:nvSpPr>
          <p:cNvPr id="4" name="Slide Number Placeholder 3"/>
          <p:cNvSpPr>
            <a:spLocks noGrp="1"/>
          </p:cNvSpPr>
          <p:nvPr>
            <p:ph type="sldNum" sz="quarter" idx="12"/>
          </p:nvPr>
        </p:nvSpPr>
        <p:spPr/>
        <p:txBody>
          <a:bodyPr/>
          <a:lstStyle/>
          <a:p>
            <a:fld id="{0AF66B52-E7FE-4D88-9A2E-94F5A04ED463}" type="slidenum">
              <a:rPr lang="en-US"/>
              <a:pPr/>
              <a:t>44</a:t>
            </a:fld>
            <a:endParaRPr lang="en-US"/>
          </a:p>
        </p:txBody>
      </p:sp>
      <p:sp>
        <p:nvSpPr>
          <p:cNvPr id="5" name="Footer Placeholder 4"/>
          <p:cNvSpPr>
            <a:spLocks noGrp="1"/>
          </p:cNvSpPr>
          <p:nvPr>
            <p:ph type="ftr" sz="quarter" idx="11"/>
          </p:nvPr>
        </p:nvSpPr>
        <p:spPr>
          <a:xfrm>
            <a:off x="4724400" y="6356350"/>
            <a:ext cx="4038600" cy="365125"/>
          </a:xfrm>
        </p:spPr>
        <p:txBody>
          <a:bodyPr/>
          <a:lstStyle/>
          <a:p>
            <a:r>
              <a:rPr lang="en-US" i="1"/>
              <a:t>K. Bako, LPCC                 OCA 2018</a:t>
            </a:r>
          </a:p>
        </p:txBody>
      </p:sp>
      <p:pic>
        <p:nvPicPr>
          <p:cNvPr id="90117" name="Picture 5" descr="images-5.jpeg"/>
          <p:cNvPicPr>
            <a:picLocks noChangeAspect="1"/>
          </p:cNvPicPr>
          <p:nvPr/>
        </p:nvPicPr>
        <p:blipFill>
          <a:blip r:embed="rId2"/>
          <a:srcRect/>
          <a:stretch>
            <a:fillRect/>
          </a:stretch>
        </p:blipFill>
        <p:spPr bwMode="auto">
          <a:xfrm>
            <a:off x="6629400" y="4876800"/>
            <a:ext cx="2133600" cy="1230313"/>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6DBEC8-29C4-AC43-A85E-78286E63CF94}"/>
              </a:ext>
            </a:extLst>
          </p:cNvPr>
          <p:cNvSpPr>
            <a:spLocks noGrp="1"/>
          </p:cNvSpPr>
          <p:nvPr>
            <p:ph type="title"/>
          </p:nvPr>
        </p:nvSpPr>
        <p:spPr>
          <a:xfrm>
            <a:off x="457200" y="274638"/>
            <a:ext cx="8229600" cy="639762"/>
          </a:xfrm>
        </p:spPr>
        <p:txBody>
          <a:bodyPr>
            <a:normAutofit fontScale="90000"/>
          </a:bodyPr>
          <a:lstStyle/>
          <a:p>
            <a:r>
              <a:rPr lang="en-US"/>
              <a:t>What is the job to be done?</a:t>
            </a:r>
          </a:p>
        </p:txBody>
      </p:sp>
      <p:sp>
        <p:nvSpPr>
          <p:cNvPr id="6" name="Content Placeholder 5">
            <a:extLst>
              <a:ext uri="{FF2B5EF4-FFF2-40B4-BE49-F238E27FC236}">
                <a16:creationId xmlns:a16="http://schemas.microsoft.com/office/drawing/2014/main" id="{8D0AB605-B6FE-7942-AD7F-E4F12E8A59F3}"/>
              </a:ext>
            </a:extLst>
          </p:cNvPr>
          <p:cNvSpPr>
            <a:spLocks noGrp="1"/>
          </p:cNvSpPr>
          <p:nvPr>
            <p:ph idx="1"/>
          </p:nvPr>
        </p:nvSpPr>
        <p:spPr>
          <a:xfrm>
            <a:off x="443345" y="928255"/>
            <a:ext cx="8229600" cy="5428095"/>
          </a:xfrm>
        </p:spPr>
        <p:txBody>
          <a:bodyPr>
            <a:normAutofit/>
          </a:bodyPr>
          <a:lstStyle/>
          <a:p>
            <a:endParaRPr lang="en-US" dirty="0">
              <a:hlinkClick r:id="rId2"/>
            </a:endParaRPr>
          </a:p>
          <a:p>
            <a:r>
              <a:rPr lang="en-US" dirty="0">
                <a:hlinkClick r:id="rId2"/>
              </a:rPr>
              <a:t>https://www.youtube.com/watch?v=vaN6FtJ8inA</a:t>
            </a:r>
            <a:endParaRPr lang="en-US" dirty="0"/>
          </a:p>
          <a:p>
            <a:pPr marL="0" indent="0">
              <a:buNone/>
            </a:pPr>
            <a:r>
              <a:rPr lang="en-US" dirty="0"/>
              <a:t>Wraparound Ohio</a:t>
            </a:r>
          </a:p>
          <a:p>
            <a:r>
              <a:rPr lang="en-US" dirty="0">
                <a:hlinkClick r:id="rId3"/>
              </a:rPr>
              <a:t>https://www.wraparoundohio.org</a:t>
            </a:r>
            <a:endParaRPr lang="en-US" dirty="0"/>
          </a:p>
          <a:p>
            <a:pPr marL="0" indent="0">
              <a:buNone/>
            </a:pPr>
            <a:r>
              <a:rPr lang="en-US" dirty="0"/>
              <a:t>Disruptive Innovation</a:t>
            </a:r>
          </a:p>
          <a:p>
            <a:r>
              <a:rPr lang="en-US" dirty="0">
                <a:hlinkClick r:id="rId4"/>
              </a:rPr>
              <a:t>https://hbr.org/video/2688242135001/the-explainer-disruptive-innovation</a:t>
            </a:r>
            <a:endParaRPr lang="en-US" dirty="0"/>
          </a:p>
          <a:p>
            <a:endParaRPr lang="en-US" dirty="0"/>
          </a:p>
          <a:p>
            <a:endParaRPr lang="en-US" dirty="0"/>
          </a:p>
          <a:p>
            <a:endParaRPr lang="en-US" dirty="0"/>
          </a:p>
          <a:p>
            <a:pPr marL="0" indent="0">
              <a:buNone/>
            </a:pPr>
            <a:endParaRPr lang="en-US" dirty="0"/>
          </a:p>
        </p:txBody>
      </p:sp>
      <p:sp>
        <p:nvSpPr>
          <p:cNvPr id="3" name="Footer Placeholder 2">
            <a:extLst>
              <a:ext uri="{FF2B5EF4-FFF2-40B4-BE49-F238E27FC236}">
                <a16:creationId xmlns:a16="http://schemas.microsoft.com/office/drawing/2014/main" id="{CDC395A8-66B8-DE43-9E72-3852E8D92A96}"/>
              </a:ext>
            </a:extLst>
          </p:cNvPr>
          <p:cNvSpPr>
            <a:spLocks noGrp="1"/>
          </p:cNvSpPr>
          <p:nvPr>
            <p:ph type="ftr" sz="quarter" idx="11"/>
          </p:nvPr>
        </p:nvSpPr>
        <p:spPr/>
        <p:txBody>
          <a:bodyPr/>
          <a:lstStyle/>
          <a:p>
            <a:r>
              <a:rPr lang="en-US"/>
              <a:t>K. Bako, LPCC                 OCA 2018</a:t>
            </a:r>
          </a:p>
        </p:txBody>
      </p:sp>
      <p:sp>
        <p:nvSpPr>
          <p:cNvPr id="4" name="Slide Number Placeholder 3">
            <a:extLst>
              <a:ext uri="{FF2B5EF4-FFF2-40B4-BE49-F238E27FC236}">
                <a16:creationId xmlns:a16="http://schemas.microsoft.com/office/drawing/2014/main" id="{094EF9A8-3AE7-E84F-BCE0-F2DFC364FD81}"/>
              </a:ext>
            </a:extLst>
          </p:cNvPr>
          <p:cNvSpPr>
            <a:spLocks noGrp="1"/>
          </p:cNvSpPr>
          <p:nvPr>
            <p:ph type="sldNum" sz="quarter" idx="12"/>
          </p:nvPr>
        </p:nvSpPr>
        <p:spPr/>
        <p:txBody>
          <a:bodyPr/>
          <a:lstStyle/>
          <a:p>
            <a:fld id="{ECA2BB18-9643-4B2F-A82D-0A327DB1116D}" type="slidenum">
              <a:rPr lang="en-US" smtClean="0"/>
              <a:pPr/>
              <a:t>45</a:t>
            </a:fld>
            <a:endParaRPr lang="en-US"/>
          </a:p>
        </p:txBody>
      </p:sp>
    </p:spTree>
    <p:extLst>
      <p:ext uri="{BB962C8B-B14F-4D97-AF65-F5344CB8AC3E}">
        <p14:creationId xmlns:p14="http://schemas.microsoft.com/office/powerpoint/2010/main" val="28106116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 Comments?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CA2BB18-9643-4B2F-A82D-0A327DB1116D}" type="slidenum">
              <a:rPr lang="en-US" smtClean="0"/>
              <a:pPr/>
              <a:t>46</a:t>
            </a:fld>
            <a:endParaRPr lang="en-US"/>
          </a:p>
        </p:txBody>
      </p:sp>
      <p:sp>
        <p:nvSpPr>
          <p:cNvPr id="5" name="Footer Placeholder 4"/>
          <p:cNvSpPr>
            <a:spLocks noGrp="1"/>
          </p:cNvSpPr>
          <p:nvPr>
            <p:ph type="ftr" sz="quarter" idx="11"/>
          </p:nvPr>
        </p:nvSpPr>
        <p:spPr>
          <a:xfrm>
            <a:off x="5334000" y="6324600"/>
            <a:ext cx="2895600" cy="365125"/>
          </a:xfrm>
        </p:spPr>
        <p:txBody>
          <a:bodyPr/>
          <a:lstStyle/>
          <a:p>
            <a:r>
              <a:rPr lang="en-US"/>
              <a:t>K. Bako, LPCC                 OCA 2018</a:t>
            </a:r>
          </a:p>
        </p:txBody>
      </p:sp>
      <p:sp>
        <p:nvSpPr>
          <p:cNvPr id="6" name="5-Point Star 5">
            <a:extLst>
              <a:ext uri="{FF2B5EF4-FFF2-40B4-BE49-F238E27FC236}">
                <a16:creationId xmlns:a16="http://schemas.microsoft.com/office/drawing/2014/main" id="{B6F67BD4-D185-DE48-B8FF-EF6C06B7D45A}"/>
              </a:ext>
            </a:extLst>
          </p:cNvPr>
          <p:cNvSpPr/>
          <p:nvPr/>
        </p:nvSpPr>
        <p:spPr>
          <a:xfrm>
            <a:off x="7772400" y="4996584"/>
            <a:ext cx="914400" cy="914400"/>
          </a:xfrm>
          <a:prstGeom prst="star5">
            <a:avLst>
              <a:gd name="adj" fmla="val 16357"/>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D119C-322E-DE4E-8239-688D4FFDDEB4}"/>
              </a:ext>
            </a:extLst>
          </p:cNvPr>
          <p:cNvSpPr>
            <a:spLocks noGrp="1"/>
          </p:cNvSpPr>
          <p:nvPr>
            <p:ph type="title"/>
          </p:nvPr>
        </p:nvSpPr>
        <p:spPr/>
        <p:txBody>
          <a:bodyPr/>
          <a:lstStyle/>
          <a:p>
            <a:r>
              <a:rPr lang="en-US"/>
              <a:t>Opportunities for Collaboration</a:t>
            </a:r>
          </a:p>
        </p:txBody>
      </p:sp>
      <p:sp>
        <p:nvSpPr>
          <p:cNvPr id="3" name="Content Placeholder 2">
            <a:extLst>
              <a:ext uri="{FF2B5EF4-FFF2-40B4-BE49-F238E27FC236}">
                <a16:creationId xmlns:a16="http://schemas.microsoft.com/office/drawing/2014/main" id="{EBAB2CF9-6647-334F-AE02-2AD95AD6B6EF}"/>
              </a:ext>
            </a:extLst>
          </p:cNvPr>
          <p:cNvSpPr>
            <a:spLocks noGrp="1"/>
          </p:cNvSpPr>
          <p:nvPr>
            <p:ph idx="1"/>
          </p:nvPr>
        </p:nvSpPr>
        <p:spPr/>
        <p:txBody>
          <a:bodyPr/>
          <a:lstStyle/>
          <a:p>
            <a:pPr marL="0" indent="0">
              <a:buNone/>
            </a:pPr>
            <a:r>
              <a:rPr lang="en-US" dirty="0"/>
              <a:t>I’ll Leave you with the thought…</a:t>
            </a:r>
          </a:p>
          <a:p>
            <a:pPr marL="0" indent="0">
              <a:buNone/>
            </a:pPr>
            <a:endParaRPr lang="en-US" dirty="0"/>
          </a:p>
          <a:p>
            <a:pPr marL="0" indent="0">
              <a:buNone/>
            </a:pPr>
            <a:r>
              <a:rPr lang="en-US" dirty="0"/>
              <a:t>	</a:t>
            </a:r>
          </a:p>
          <a:p>
            <a:pPr marL="0" indent="0">
              <a:buNone/>
            </a:pPr>
            <a:r>
              <a:rPr lang="en-US" dirty="0"/>
              <a:t>	What is the job to be done? </a:t>
            </a:r>
            <a:r>
              <a:rPr lang="en-US" i="1" dirty="0"/>
              <a:t>(Clayton 		Christensen)</a:t>
            </a:r>
          </a:p>
          <a:p>
            <a:pPr marL="0" indent="0">
              <a:buNone/>
            </a:pPr>
            <a:endParaRPr lang="en-US" i="1" dirty="0"/>
          </a:p>
        </p:txBody>
      </p:sp>
      <p:sp>
        <p:nvSpPr>
          <p:cNvPr id="4" name="Footer Placeholder 3">
            <a:extLst>
              <a:ext uri="{FF2B5EF4-FFF2-40B4-BE49-F238E27FC236}">
                <a16:creationId xmlns:a16="http://schemas.microsoft.com/office/drawing/2014/main" id="{20D6DC7B-57AB-0F4B-A8B6-FEF0B6747824}"/>
              </a:ext>
            </a:extLst>
          </p:cNvPr>
          <p:cNvSpPr>
            <a:spLocks noGrp="1"/>
          </p:cNvSpPr>
          <p:nvPr>
            <p:ph type="ftr" sz="quarter" idx="11"/>
          </p:nvPr>
        </p:nvSpPr>
        <p:spPr/>
        <p:txBody>
          <a:bodyPr/>
          <a:lstStyle/>
          <a:p>
            <a:r>
              <a:rPr lang="en-US"/>
              <a:t>K. Bako, LPCC                 OCA 2018</a:t>
            </a:r>
          </a:p>
        </p:txBody>
      </p:sp>
      <p:sp>
        <p:nvSpPr>
          <p:cNvPr id="5" name="Slide Number Placeholder 4">
            <a:extLst>
              <a:ext uri="{FF2B5EF4-FFF2-40B4-BE49-F238E27FC236}">
                <a16:creationId xmlns:a16="http://schemas.microsoft.com/office/drawing/2014/main" id="{EA682D9C-3DB4-B442-9EBB-0685D98C9B73}"/>
              </a:ext>
            </a:extLst>
          </p:cNvPr>
          <p:cNvSpPr>
            <a:spLocks noGrp="1"/>
          </p:cNvSpPr>
          <p:nvPr>
            <p:ph type="sldNum" sz="quarter" idx="12"/>
          </p:nvPr>
        </p:nvSpPr>
        <p:spPr/>
        <p:txBody>
          <a:bodyPr/>
          <a:lstStyle/>
          <a:p>
            <a:fld id="{ECA2BB18-9643-4B2F-A82D-0A327DB1116D}" type="slidenum">
              <a:rPr lang="en-US" smtClean="0"/>
              <a:pPr/>
              <a:t>47</a:t>
            </a:fld>
            <a:endParaRPr lang="en-US"/>
          </a:p>
        </p:txBody>
      </p:sp>
    </p:spTree>
    <p:extLst>
      <p:ext uri="{BB962C8B-B14F-4D97-AF65-F5344CB8AC3E}">
        <p14:creationId xmlns:p14="http://schemas.microsoft.com/office/powerpoint/2010/main" val="42526059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Contact Information</a:t>
            </a:r>
          </a:p>
        </p:txBody>
      </p:sp>
      <p:sp>
        <p:nvSpPr>
          <p:cNvPr id="7" name="Content Placeholder 6"/>
          <p:cNvSpPr>
            <a:spLocks noGrp="1"/>
          </p:cNvSpPr>
          <p:nvPr>
            <p:ph idx="1"/>
          </p:nvPr>
        </p:nvSpPr>
        <p:spPr>
          <a:xfrm>
            <a:off x="457200" y="1371600"/>
            <a:ext cx="8229600" cy="4754563"/>
          </a:xfrm>
        </p:spPr>
        <p:txBody>
          <a:bodyPr>
            <a:normAutofit fontScale="92500"/>
          </a:bodyPr>
          <a:lstStyle/>
          <a:p>
            <a:r>
              <a:rPr lang="en-US"/>
              <a:t>Kelly N. Bako, </a:t>
            </a:r>
            <a:r>
              <a:rPr lang="en-US" err="1"/>
              <a:t>MSEd</a:t>
            </a:r>
            <a:r>
              <a:rPr lang="en-US"/>
              <a:t>., LPCC</a:t>
            </a:r>
          </a:p>
          <a:p>
            <a:r>
              <a:rPr lang="en-US"/>
              <a:t>Phone: 330.509.9640</a:t>
            </a:r>
          </a:p>
          <a:p>
            <a:r>
              <a:rPr lang="en-US"/>
              <a:t>Email:  </a:t>
            </a:r>
            <a:r>
              <a:rPr lang="en-US">
                <a:hlinkClick r:id="rId2"/>
              </a:rPr>
              <a:t>thefamilyreunificationmodel@gmail.com</a:t>
            </a:r>
            <a:endParaRPr lang="en-US"/>
          </a:p>
          <a:p>
            <a:r>
              <a:rPr lang="en-US"/>
              <a:t>Website: </a:t>
            </a:r>
            <a:r>
              <a:rPr lang="en-US">
                <a:hlinkClick r:id="rId3"/>
              </a:rPr>
              <a:t>http://www.thefamilyreunificationmodel.com/</a:t>
            </a:r>
            <a:endParaRPr lang="en-US"/>
          </a:p>
          <a:p>
            <a:r>
              <a:rPr lang="en-US"/>
              <a:t>LinkedIn: </a:t>
            </a:r>
            <a:r>
              <a:rPr lang="en-US">
                <a:hlinkClick r:id="rId4"/>
              </a:rPr>
              <a:t>https://www.linkedin.com/in/kelly-bako-65055a56/</a:t>
            </a:r>
            <a:endParaRPr lang="en-US"/>
          </a:p>
          <a:p>
            <a:r>
              <a:rPr lang="en-US" err="1"/>
              <a:t>Facebook</a:t>
            </a:r>
            <a:r>
              <a:rPr lang="en-US"/>
              <a:t>: </a:t>
            </a:r>
            <a:r>
              <a:rPr lang="en-US">
                <a:hlinkClick r:id="rId5"/>
              </a:rPr>
              <a:t>https://www.facebook.com/kellybakothesource/</a:t>
            </a:r>
            <a:endParaRPr lang="en-US"/>
          </a:p>
          <a:p>
            <a:endParaRPr lang="en-US"/>
          </a:p>
          <a:p>
            <a:endParaRPr lang="en-US"/>
          </a:p>
          <a:p>
            <a:endParaRPr lang="en-US"/>
          </a:p>
          <a:p>
            <a:endParaRPr lang="en-US"/>
          </a:p>
        </p:txBody>
      </p:sp>
      <p:sp>
        <p:nvSpPr>
          <p:cNvPr id="5" name="Footer Placeholder 4"/>
          <p:cNvSpPr>
            <a:spLocks noGrp="1"/>
          </p:cNvSpPr>
          <p:nvPr>
            <p:ph type="ftr" sz="quarter" idx="11"/>
          </p:nvPr>
        </p:nvSpPr>
        <p:spPr>
          <a:xfrm>
            <a:off x="5334000" y="6324600"/>
            <a:ext cx="2895600" cy="365125"/>
          </a:xfrm>
        </p:spPr>
        <p:txBody>
          <a:bodyPr/>
          <a:lstStyle/>
          <a:p>
            <a:r>
              <a:rPr lang="en-US"/>
              <a:t>K. Bako, LPCC                 OCA 2018</a:t>
            </a:r>
          </a:p>
        </p:txBody>
      </p:sp>
      <p:sp>
        <p:nvSpPr>
          <p:cNvPr id="4" name="Slide Number Placeholder 3"/>
          <p:cNvSpPr>
            <a:spLocks noGrp="1"/>
          </p:cNvSpPr>
          <p:nvPr>
            <p:ph type="sldNum" sz="quarter" idx="12"/>
          </p:nvPr>
        </p:nvSpPr>
        <p:spPr/>
        <p:txBody>
          <a:bodyPr/>
          <a:lstStyle/>
          <a:p>
            <a:fld id="{ECA2BB18-9643-4B2F-A82D-0A327DB1116D}" type="slidenum">
              <a:rPr lang="en-US" smtClean="0"/>
              <a:pPr/>
              <a:t>48</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a:t>Micro to Macro</a:t>
            </a:r>
          </a:p>
        </p:txBody>
      </p:sp>
      <p:sp>
        <p:nvSpPr>
          <p:cNvPr id="6" name="Footer Placeholder 5"/>
          <p:cNvSpPr>
            <a:spLocks noGrp="1"/>
          </p:cNvSpPr>
          <p:nvPr>
            <p:ph type="ftr" sz="quarter" idx="11"/>
          </p:nvPr>
        </p:nvSpPr>
        <p:spPr>
          <a:xfrm>
            <a:off x="5334000" y="6324600"/>
            <a:ext cx="2895600" cy="365125"/>
          </a:xfrm>
        </p:spPr>
        <p:txBody>
          <a:bodyPr/>
          <a:lstStyle/>
          <a:p>
            <a:r>
              <a:rPr lang="en-US"/>
              <a:t>K. Bako, LPCC                 OCA 2018</a:t>
            </a:r>
          </a:p>
        </p:txBody>
      </p:sp>
      <p:sp>
        <p:nvSpPr>
          <p:cNvPr id="5" name="Slide Number Placeholder 4"/>
          <p:cNvSpPr>
            <a:spLocks noGrp="1"/>
          </p:cNvSpPr>
          <p:nvPr>
            <p:ph type="sldNum" sz="quarter" idx="12"/>
          </p:nvPr>
        </p:nvSpPr>
        <p:spPr/>
        <p:txBody>
          <a:bodyPr/>
          <a:lstStyle/>
          <a:p>
            <a:fld id="{ECA2BB18-9643-4B2F-A82D-0A327DB1116D}" type="slidenum">
              <a:rPr lang="en-US" smtClean="0"/>
              <a:pPr/>
              <a:t>5</a:t>
            </a:fld>
            <a:endParaRPr lang="en-US"/>
          </a:p>
        </p:txBody>
      </p:sp>
      <p:graphicFrame>
        <p:nvGraphicFramePr>
          <p:cNvPr id="8" name="Diagram 7"/>
          <p:cNvGraphicFramePr/>
          <p:nvPr/>
        </p:nvGraphicFramePr>
        <p:xfrm>
          <a:off x="1524000" y="838200"/>
          <a:ext cx="6096000" cy="551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307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Big Picture</a:t>
            </a:r>
          </a:p>
        </p:txBody>
      </p:sp>
      <p:sp>
        <p:nvSpPr>
          <p:cNvPr id="3" name="Content Placeholder 2"/>
          <p:cNvSpPr>
            <a:spLocks noGrp="1"/>
          </p:cNvSpPr>
          <p:nvPr>
            <p:ph idx="1"/>
          </p:nvPr>
        </p:nvSpPr>
        <p:spPr/>
        <p:txBody>
          <a:bodyPr>
            <a:normAutofit fontScale="85000" lnSpcReduction="10000"/>
          </a:bodyPr>
          <a:lstStyle/>
          <a:p>
            <a:r>
              <a:rPr lang="en-US" dirty="0"/>
              <a:t>A Residential Treatment Center that utilizes a model is more organized, synchronized, and effective in its services delivery and outcomes.</a:t>
            </a:r>
          </a:p>
          <a:p>
            <a:r>
              <a:rPr lang="en-US" dirty="0"/>
              <a:t>Trained Providers provide better services.</a:t>
            </a:r>
          </a:p>
          <a:p>
            <a:r>
              <a:rPr lang="en-US" dirty="0"/>
              <a:t>Trained Providers are better at engagement, treatment planning, and service delivery, which results in more positive outcomes for the child and family. </a:t>
            </a:r>
          </a:p>
          <a:p>
            <a:r>
              <a:rPr lang="en-US" dirty="0"/>
              <a:t>A Trained system of care uses its resources wisely and effectively, optimizing its outcomes.</a:t>
            </a:r>
          </a:p>
          <a:p>
            <a:r>
              <a:rPr lang="en-US" dirty="0"/>
              <a:t>A trained company can provide data to its reimbursement sources, documenting its effectiveness.</a:t>
            </a:r>
          </a:p>
          <a:p>
            <a:pPr>
              <a:buNone/>
            </a:pPr>
            <a:endParaRPr lang="en-US" dirty="0"/>
          </a:p>
        </p:txBody>
      </p:sp>
      <p:sp>
        <p:nvSpPr>
          <p:cNvPr id="4" name="Slide Number Placeholder 3"/>
          <p:cNvSpPr>
            <a:spLocks noGrp="1"/>
          </p:cNvSpPr>
          <p:nvPr>
            <p:ph type="sldNum" sz="quarter" idx="12"/>
          </p:nvPr>
        </p:nvSpPr>
        <p:spPr/>
        <p:txBody>
          <a:bodyPr/>
          <a:lstStyle/>
          <a:p>
            <a:fld id="{ECA2BB18-9643-4B2F-A82D-0A327DB1116D}" type="slidenum">
              <a:rPr lang="en-US" smtClean="0"/>
              <a:pPr/>
              <a:t>6</a:t>
            </a:fld>
            <a:endParaRPr lang="en-US"/>
          </a:p>
        </p:txBody>
      </p:sp>
      <p:sp>
        <p:nvSpPr>
          <p:cNvPr id="5" name="Footer Placeholder 4"/>
          <p:cNvSpPr>
            <a:spLocks noGrp="1"/>
          </p:cNvSpPr>
          <p:nvPr>
            <p:ph type="ftr" sz="quarter" idx="11"/>
          </p:nvPr>
        </p:nvSpPr>
        <p:spPr>
          <a:xfrm>
            <a:off x="5257800" y="6324600"/>
            <a:ext cx="2895600" cy="365125"/>
          </a:xfrm>
        </p:spPr>
        <p:txBody>
          <a:bodyPr/>
          <a:lstStyle/>
          <a:p>
            <a:r>
              <a:rPr lang="en-US"/>
              <a:t>K. Bako, LPCC                 OCA 2018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685800" y="685800"/>
            <a:ext cx="7772400" cy="5638799"/>
          </a:xfrm>
        </p:spPr>
        <p:txBody>
          <a:bodyPr>
            <a:normAutofit fontScale="90000"/>
          </a:bodyPr>
          <a:lstStyle/>
          <a:p>
            <a:pPr algn="l" eaLnBrk="1" hangingPunct="1"/>
            <a:r>
              <a:rPr lang="en-US" sz="4000" b="1"/>
              <a:t>Why?</a:t>
            </a:r>
            <a:br>
              <a:rPr lang="en-US" sz="2400"/>
            </a:br>
            <a:br>
              <a:rPr lang="en-US" sz="2400"/>
            </a:br>
            <a:br>
              <a:rPr lang="en-US" sz="2400"/>
            </a:br>
            <a:br>
              <a:rPr lang="en-US" sz="2400"/>
            </a:br>
            <a:br>
              <a:rPr lang="en-US" sz="2400"/>
            </a:br>
            <a:r>
              <a:rPr lang="en-US" sz="2700"/>
              <a:t>With lack of a comprehensive and coherent clinical treatment model, the reunification (or re-integration) process (and its outcome) is often vulnerable and varied.</a:t>
            </a:r>
            <a:br>
              <a:rPr lang="en-US" sz="2700"/>
            </a:br>
            <a:br>
              <a:rPr lang="en-US" sz="2700"/>
            </a:br>
            <a:r>
              <a:rPr lang="en-US" sz="2700"/>
              <a:t>Variability in the ability, professionalism, clinical understanding and skill set of the caseworker (s), counselor (s), Service Providers,  and Decision Makers, in addition to incongruent Organizational Policy and Procedure, creates unnecessary inconsistency.  This leaves  treatment outcomes vulnerable and varied for the children and families we serve.</a:t>
            </a:r>
            <a:br>
              <a:rPr lang="en-US" sz="2400"/>
            </a:br>
            <a:br>
              <a:rPr lang="en-US" sz="2400"/>
            </a:br>
            <a:endParaRPr lang="en-US" sz="2400"/>
          </a:p>
        </p:txBody>
      </p:sp>
      <p:sp>
        <p:nvSpPr>
          <p:cNvPr id="34820" name="Slide Number Placeholder 3"/>
          <p:cNvSpPr>
            <a:spLocks noGrp="1"/>
          </p:cNvSpPr>
          <p:nvPr>
            <p:ph type="sldNum" sz="quarter" idx="12"/>
          </p:nvPr>
        </p:nvSpPr>
        <p:spPr bwMode="auto">
          <a:ln>
            <a:miter lim="800000"/>
            <a:headEnd/>
            <a:tailEnd/>
          </a:ln>
        </p:spPr>
        <p:txBody>
          <a:bodyPr/>
          <a:lstStyle/>
          <a:p>
            <a:fld id="{DE7AAE82-A903-4309-89C6-D85400431782}" type="slidenum">
              <a:rPr lang="en-US"/>
              <a:pPr/>
              <a:t>7</a:t>
            </a:fld>
            <a:endParaRPr lang="en-US"/>
          </a:p>
        </p:txBody>
      </p:sp>
      <p:sp>
        <p:nvSpPr>
          <p:cNvPr id="4" name="Footer Placeholder 3"/>
          <p:cNvSpPr>
            <a:spLocks noGrp="1"/>
          </p:cNvSpPr>
          <p:nvPr>
            <p:ph type="ftr" sz="quarter" idx="11"/>
          </p:nvPr>
        </p:nvSpPr>
        <p:spPr>
          <a:xfrm>
            <a:off x="5943600" y="6324600"/>
            <a:ext cx="2895600" cy="365125"/>
          </a:xfrm>
        </p:spPr>
        <p:txBody>
          <a:bodyPr/>
          <a:lstStyle/>
          <a:p>
            <a:r>
              <a:rPr lang="en-US"/>
              <a:t>K. Bako, LPCC                 OCA 2018</a:t>
            </a:r>
          </a:p>
        </p:txBody>
      </p:sp>
      <p:pic>
        <p:nvPicPr>
          <p:cNvPr id="3" name="Picture 2">
            <a:extLst>
              <a:ext uri="{FF2B5EF4-FFF2-40B4-BE49-F238E27FC236}">
                <a16:creationId xmlns:a16="http://schemas.microsoft.com/office/drawing/2014/main" id="{44D19377-D72C-49C3-BAEE-CBBE1A9A4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531921"/>
            <a:ext cx="6134100" cy="16097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800" dirty="0"/>
              <a:t>Using the FRM© as a tool, it has micro to macro level applications to enhance service delivery in effort to improve outcomes for children and families.</a:t>
            </a:r>
          </a:p>
          <a:p>
            <a:pPr marL="0" indent="0">
              <a:buNone/>
            </a:pPr>
            <a:r>
              <a:rPr lang="en-US" sz="2800" dirty="0"/>
              <a:t>Who can benefit:</a:t>
            </a:r>
          </a:p>
          <a:p>
            <a:pPr lvl="1"/>
            <a:r>
              <a:rPr lang="en-US" dirty="0"/>
              <a:t>Children and families</a:t>
            </a:r>
          </a:p>
          <a:p>
            <a:pPr lvl="1"/>
            <a:r>
              <a:rPr lang="en-US" dirty="0"/>
              <a:t>Direct Care Staff </a:t>
            </a:r>
          </a:p>
          <a:p>
            <a:pPr lvl="1"/>
            <a:r>
              <a:rPr lang="en-US" dirty="0"/>
              <a:t>RTC Program Administrators, Managers, Clinical Supervisors</a:t>
            </a:r>
          </a:p>
          <a:p>
            <a:pPr lvl="1"/>
            <a:r>
              <a:rPr lang="en-US" dirty="0"/>
              <a:t>Community Collaborators</a:t>
            </a:r>
          </a:p>
          <a:p>
            <a:pPr lvl="1"/>
            <a:r>
              <a:rPr lang="en-US" dirty="0"/>
              <a:t>Community Stakeholders</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ECA2BB18-9643-4B2F-A82D-0A327DB1116D}" type="slidenum">
              <a:rPr lang="en-US" smtClean="0"/>
              <a:pPr/>
              <a:t>8</a:t>
            </a:fld>
            <a:endParaRPr lang="en-US"/>
          </a:p>
        </p:txBody>
      </p:sp>
      <p:sp>
        <p:nvSpPr>
          <p:cNvPr id="5" name="Footer Placeholder 4"/>
          <p:cNvSpPr>
            <a:spLocks noGrp="1"/>
          </p:cNvSpPr>
          <p:nvPr>
            <p:ph type="ftr" sz="quarter" idx="11"/>
          </p:nvPr>
        </p:nvSpPr>
        <p:spPr>
          <a:xfrm>
            <a:off x="5334000" y="6248400"/>
            <a:ext cx="2895600" cy="396875"/>
          </a:xfrm>
        </p:spPr>
        <p:txBody>
          <a:bodyPr/>
          <a:lstStyle/>
          <a:p>
            <a:r>
              <a:rPr lang="en-US"/>
              <a:t>K. Bako, LPCC                 OCA 2018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2057400" y="228600"/>
            <a:ext cx="6508750" cy="1143000"/>
          </a:xfrm>
        </p:spPr>
        <p:txBody>
          <a:bodyPr>
            <a:noAutofit/>
          </a:bodyPr>
          <a:lstStyle/>
          <a:p>
            <a:pPr eaLnBrk="1" hangingPunct="1"/>
            <a:r>
              <a:rPr lang="en-US" sz="3600" b="1"/>
              <a:t>How will the FRM model help children and families?</a:t>
            </a:r>
          </a:p>
        </p:txBody>
      </p:sp>
      <p:sp>
        <p:nvSpPr>
          <p:cNvPr id="31747" name="Content Placeholder 6"/>
          <p:cNvSpPr>
            <a:spLocks noGrp="1"/>
          </p:cNvSpPr>
          <p:nvPr>
            <p:ph idx="1"/>
          </p:nvPr>
        </p:nvSpPr>
        <p:spPr>
          <a:xfrm>
            <a:off x="2178050" y="1447800"/>
            <a:ext cx="6508750" cy="5154613"/>
          </a:xfrm>
        </p:spPr>
        <p:txBody>
          <a:bodyPr>
            <a:normAutofit/>
          </a:bodyPr>
          <a:lstStyle/>
          <a:p>
            <a:pPr eaLnBrk="1" hangingPunct="1"/>
            <a:r>
              <a:rPr lang="en-US" sz="2400"/>
              <a:t>Consumers need a clear understanding of the process.</a:t>
            </a:r>
          </a:p>
          <a:p>
            <a:pPr eaLnBrk="1" hangingPunct="1"/>
            <a:r>
              <a:rPr lang="en-US" sz="2400"/>
              <a:t>Consumers  benefit from visuals, metaphors, past success stories (</a:t>
            </a:r>
            <a:r>
              <a:rPr lang="en-US" sz="2400" err="1"/>
              <a:t>Eells</a:t>
            </a:r>
            <a:r>
              <a:rPr lang="en-US" sz="2400"/>
              <a:t>, 1997; Meier, 1999, 2003).</a:t>
            </a:r>
          </a:p>
          <a:p>
            <a:pPr eaLnBrk="1" hangingPunct="1"/>
            <a:r>
              <a:rPr lang="en-US" sz="2400"/>
              <a:t>Consumers benefit from planned treatment; they should be certain as to what is expected of them and what their family can expect to experience.</a:t>
            </a:r>
          </a:p>
          <a:p>
            <a:pPr eaLnBrk="1" hangingPunct="1"/>
            <a:r>
              <a:rPr lang="en-US" sz="2400"/>
              <a:t>Consumers are more likely to be engaged in services when they are an active, invested participant  	(Lindqvist,2010).</a:t>
            </a:r>
          </a:p>
        </p:txBody>
      </p:sp>
      <p:sp>
        <p:nvSpPr>
          <p:cNvPr id="5" name="Slide Number Placeholder 4"/>
          <p:cNvSpPr>
            <a:spLocks noGrp="1"/>
          </p:cNvSpPr>
          <p:nvPr>
            <p:ph type="sldNum" sz="quarter" idx="16"/>
          </p:nvPr>
        </p:nvSpPr>
        <p:spPr/>
        <p:txBody>
          <a:bodyPr/>
          <a:lstStyle/>
          <a:p>
            <a:fld id="{EDFAE4B8-7933-46C9-832D-2141ADE9EEA1}" type="slidenum">
              <a:rPr lang="en-US"/>
              <a:pPr/>
              <a:t>9</a:t>
            </a:fld>
            <a:endParaRPr lang="en-US"/>
          </a:p>
        </p:txBody>
      </p:sp>
      <p:pic>
        <p:nvPicPr>
          <p:cNvPr id="31749" name="Picture Placeholder 7" descr="images-1.png"/>
          <p:cNvPicPr>
            <a:picLocks noGrp="1" noChangeAspect="1"/>
          </p:cNvPicPr>
          <p:nvPr>
            <p:ph type="pic" sz="quarter" idx="13"/>
          </p:nvPr>
        </p:nvPicPr>
        <p:blipFill>
          <a:blip r:embed="rId2"/>
          <a:srcRect t="-152646" b="-152646"/>
          <a:stretch>
            <a:fillRect/>
          </a:stretch>
        </p:blipFill>
        <p:spPr>
          <a:xfrm>
            <a:off x="269875" y="1976438"/>
            <a:ext cx="1646238" cy="4625975"/>
          </a:xfrm>
        </p:spPr>
      </p:pic>
      <p:sp>
        <p:nvSpPr>
          <p:cNvPr id="6" name="Footer Placeholder 5"/>
          <p:cNvSpPr>
            <a:spLocks noGrp="1"/>
          </p:cNvSpPr>
          <p:nvPr>
            <p:ph type="ftr" sz="quarter" idx="15"/>
          </p:nvPr>
        </p:nvSpPr>
        <p:spPr>
          <a:xfrm>
            <a:off x="5410200" y="6324600"/>
            <a:ext cx="3175000" cy="365125"/>
          </a:xfrm>
        </p:spPr>
        <p:txBody>
          <a:bodyPr/>
          <a:lstStyle/>
          <a:p>
            <a:r>
              <a:rPr lang="en-US"/>
              <a:t>K. Bako, LPCC                 OCA 2018</a:t>
            </a: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76A55"/>
      </a:dk2>
      <a:lt2>
        <a:srgbClr val="EAEBDE"/>
      </a:lt2>
      <a:accent1>
        <a:srgbClr val="7030A0"/>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3861</TotalTime>
  <Words>2116</Words>
  <Application>Microsoft Macintosh PowerPoint</Application>
  <PresentationFormat>On-screen Show (4:3)</PresentationFormat>
  <Paragraphs>418</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ＭＳ Ｐゴシック</vt:lpstr>
      <vt:lpstr>Arial</vt:lpstr>
      <vt:lpstr>Calibri</vt:lpstr>
      <vt:lpstr>Wingdings 2</vt:lpstr>
      <vt:lpstr>Office Theme</vt:lpstr>
      <vt:lpstr>PowerPoint Presentation</vt:lpstr>
      <vt:lpstr>  </vt:lpstr>
      <vt:lpstr>The Family Reunification Model; Promoting Efficient &amp; Effective Residential Treatment &amp; Service Collaboration</vt:lpstr>
      <vt:lpstr>The Family Reunification Model ©       8 Phases I. Pre-Admission II. Admission III. Stabilization/Assessment IV. Mediation/ Mitigation V: Visitation/  Therapeutic Reframe VI: Transfer VII: Detachment/       Individuation VIII: Discharge</vt:lpstr>
      <vt:lpstr>Micro to Macro</vt:lpstr>
      <vt:lpstr>The Big Picture</vt:lpstr>
      <vt:lpstr>Why?     With lack of a comprehensive and coherent clinical treatment model, the reunification (or re-integration) process (and its outcome) is often vulnerable and varied.  Variability in the ability, professionalism, clinical understanding and skill set of the caseworker (s), counselor (s), Service Providers,  and Decision Makers, in addition to incongruent Organizational Policy and Procedure, creates unnecessary inconsistency.  This leaves  treatment outcomes vulnerable and varied for the children and families we serve.  </vt:lpstr>
      <vt:lpstr>PowerPoint Presentation</vt:lpstr>
      <vt:lpstr>How will the FRM model help children and families?</vt:lpstr>
      <vt:lpstr>How will the FRM model help children and families?</vt:lpstr>
      <vt:lpstr>Something to think about…</vt:lpstr>
      <vt:lpstr>Parking Lot </vt:lpstr>
      <vt:lpstr>Collaboration</vt:lpstr>
      <vt:lpstr>Who’s Who?</vt:lpstr>
      <vt:lpstr>Collaboration</vt:lpstr>
      <vt:lpstr>Service Collaboration</vt:lpstr>
      <vt:lpstr>Continuum of Competencies</vt:lpstr>
      <vt:lpstr>Continuum of Competency using  FRM</vt:lpstr>
      <vt:lpstr>Continuum of Competencies</vt:lpstr>
      <vt:lpstr>Residential Treatment Service Delivery &amp; Collaboration</vt:lpstr>
      <vt:lpstr>Residential Treatment Service Delivery &amp; Collaboration</vt:lpstr>
      <vt:lpstr>Residential Treatment Service Delivery &amp; Collaboration</vt:lpstr>
      <vt:lpstr>Thoughts…</vt:lpstr>
      <vt:lpstr>  </vt:lpstr>
      <vt:lpstr>Opportunities</vt:lpstr>
      <vt:lpstr>Opportunities</vt:lpstr>
      <vt:lpstr>PowerPoint Presentation</vt:lpstr>
      <vt:lpstr>People + Information+ Technology= Collaboration</vt:lpstr>
      <vt:lpstr>Mechanisms for Collaboration</vt:lpstr>
      <vt:lpstr>Are you using the most of your resources?</vt:lpstr>
      <vt:lpstr>The Family Reunification Model: A Logic Model</vt:lpstr>
      <vt:lpstr>The Family Reunification Model ©       8 Phases I. Pre-Admission II. Admission III. Stabilization/Assessment IV. Mediation/ Mitigation V: Visitation/  Therapeutic Reframe VI: Transfer VII: Detachment/       Individuation VIII: Discharge</vt:lpstr>
      <vt:lpstr>The Family Reunification Model ©</vt:lpstr>
      <vt:lpstr>The FRM &amp; Service Delivery</vt:lpstr>
      <vt:lpstr>Model Features</vt:lpstr>
      <vt:lpstr>Residential Treatment</vt:lpstr>
      <vt:lpstr>On collaboration</vt:lpstr>
      <vt:lpstr>Effective Collaboration Doing the right thing</vt:lpstr>
      <vt:lpstr>Meetings</vt:lpstr>
      <vt:lpstr>Sessions</vt:lpstr>
      <vt:lpstr>Group</vt:lpstr>
      <vt:lpstr> Deliberate Practice </vt:lpstr>
      <vt:lpstr> Reunifying a Family is like teaching the child and family to ride a bike… -Realize we are providing a bike (services) -Find a bike that fits the client (services/providers) -Get cl. on the bike (motivation/commitment) -Cl. Riding w/Training wheels (Supportive Assistance) -Learning to ride without training wheels  (transfer of skills) -Staying on the path (maintenance) -Riding together in Unison at the same rate  Reunification/Re-integration  </vt:lpstr>
      <vt:lpstr>Using Hi-Fidelity Wraparound to drive the process of reunification or stepdown is like riding in an SUV full of TX Providers on the Journey to Reunification or Reintegration…  -Determine who has been driving? -Who should be driving? -Are they safe/legal driver? -Have we agreed on where we are going? -What kind of route are we going to take? -What kind of resources are in our car? -Who are we kicking out first? -Is everyone in the car that needs to be? -Maintaining the vehicle, etc.</vt:lpstr>
      <vt:lpstr>What is the job to be done?</vt:lpstr>
      <vt:lpstr>Questions, Comments?</vt:lpstr>
      <vt:lpstr>Opportunities for Collaboration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Family Reunification Model © Presented at OACYCP 2018</dc:title>
  <dc:creator>kbako</dc:creator>
  <cp:lastModifiedBy>Microsoft Office User</cp:lastModifiedBy>
  <cp:revision>386</cp:revision>
  <dcterms:created xsi:type="dcterms:W3CDTF">2018-03-20T16:57:20Z</dcterms:created>
  <dcterms:modified xsi:type="dcterms:W3CDTF">2018-10-13T14:26:57Z</dcterms:modified>
</cp:coreProperties>
</file>