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sldIdLst>
    <p:sldId id="265" r:id="rId2"/>
    <p:sldId id="269" r:id="rId3"/>
    <p:sldId id="270" r:id="rId4"/>
    <p:sldId id="271" r:id="rId5"/>
    <p:sldId id="285" r:id="rId6"/>
    <p:sldId id="264" r:id="rId7"/>
    <p:sldId id="268" r:id="rId8"/>
    <p:sldId id="257" r:id="rId9"/>
    <p:sldId id="266" r:id="rId10"/>
    <p:sldId id="272" r:id="rId11"/>
    <p:sldId id="273" r:id="rId12"/>
    <p:sldId id="263" r:id="rId13"/>
    <p:sldId id="278" r:id="rId14"/>
    <p:sldId id="276" r:id="rId15"/>
    <p:sldId id="284" r:id="rId16"/>
    <p:sldId id="286" r:id="rId17"/>
    <p:sldId id="275" r:id="rId18"/>
    <p:sldId id="281" r:id="rId19"/>
    <p:sldId id="282" r:id="rId20"/>
    <p:sldId id="267" r:id="rId21"/>
    <p:sldId id="260"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3"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42" y="7854"/>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60E3A9-6680-4FA0-A7F8-7F96E0AB654D}"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10A5A6AA-32B4-4BA3-955A-C8EB6DE32959}">
      <dgm:prSet phldrT="[Text]"/>
      <dgm:spPr/>
      <dgm:t>
        <a:bodyPr/>
        <a:lstStyle/>
        <a:p>
          <a:r>
            <a:rPr lang="en-US" b="1" dirty="0" smtClean="0">
              <a:solidFill>
                <a:schemeClr val="tx1"/>
              </a:solidFill>
            </a:rPr>
            <a:t>Program Managers, Administrators</a:t>
          </a:r>
          <a:endParaRPr lang="en-US" b="1" dirty="0">
            <a:solidFill>
              <a:schemeClr val="tx1"/>
            </a:solidFill>
          </a:endParaRPr>
        </a:p>
      </dgm:t>
    </dgm:pt>
    <dgm:pt modelId="{49ACBEC7-2A29-4964-9BD7-25E5FB328783}" type="parTrans" cxnId="{327496E0-35D4-42A4-809D-CE53ECDEF448}">
      <dgm:prSet/>
      <dgm:spPr/>
      <dgm:t>
        <a:bodyPr/>
        <a:lstStyle/>
        <a:p>
          <a:endParaRPr lang="en-US"/>
        </a:p>
      </dgm:t>
    </dgm:pt>
    <dgm:pt modelId="{8B69A20D-4677-4239-82D8-38386DA768CC}" type="sibTrans" cxnId="{327496E0-35D4-42A4-809D-CE53ECDEF448}">
      <dgm:prSet/>
      <dgm:spPr/>
      <dgm:t>
        <a:bodyPr/>
        <a:lstStyle/>
        <a:p>
          <a:endParaRPr lang="en-US"/>
        </a:p>
      </dgm:t>
    </dgm:pt>
    <dgm:pt modelId="{0AC056E3-3732-449B-8E24-55D2B905113A}">
      <dgm:prSet phldrT="[Text]"/>
      <dgm:spPr/>
      <dgm:t>
        <a:bodyPr/>
        <a:lstStyle/>
        <a:p>
          <a:r>
            <a:rPr lang="en-US" b="1" dirty="0" smtClean="0">
              <a:solidFill>
                <a:schemeClr val="tx1"/>
              </a:solidFill>
            </a:rPr>
            <a:t>Clinicians &amp; Clinical Providers</a:t>
          </a:r>
          <a:endParaRPr lang="en-US" b="1" dirty="0">
            <a:solidFill>
              <a:schemeClr val="tx1"/>
            </a:solidFill>
          </a:endParaRPr>
        </a:p>
      </dgm:t>
    </dgm:pt>
    <dgm:pt modelId="{DCFDF861-1354-404C-BFF7-012A99BF1193}" type="parTrans" cxnId="{9356C226-AF88-4D33-9246-65C7735F034D}">
      <dgm:prSet/>
      <dgm:spPr/>
      <dgm:t>
        <a:bodyPr/>
        <a:lstStyle/>
        <a:p>
          <a:endParaRPr lang="en-US"/>
        </a:p>
      </dgm:t>
    </dgm:pt>
    <dgm:pt modelId="{F4C017AF-69FE-4AD2-B25D-E7AB0BDD3BA9}" type="sibTrans" cxnId="{9356C226-AF88-4D33-9246-65C7735F034D}">
      <dgm:prSet/>
      <dgm:spPr/>
      <dgm:t>
        <a:bodyPr/>
        <a:lstStyle/>
        <a:p>
          <a:endParaRPr lang="en-US"/>
        </a:p>
      </dgm:t>
    </dgm:pt>
    <dgm:pt modelId="{70CD9051-BB7F-43A5-8F8C-4B660ABE79BE}">
      <dgm:prSet phldrT="[Text]"/>
      <dgm:spPr/>
      <dgm:t>
        <a:bodyPr/>
        <a:lstStyle/>
        <a:p>
          <a:r>
            <a:rPr lang="en-US" b="1" dirty="0" smtClean="0">
              <a:solidFill>
                <a:schemeClr val="tx1"/>
              </a:solidFill>
            </a:rPr>
            <a:t>Direct Care Staff</a:t>
          </a:r>
          <a:endParaRPr lang="en-US" b="1" dirty="0">
            <a:solidFill>
              <a:schemeClr val="tx1"/>
            </a:solidFill>
          </a:endParaRPr>
        </a:p>
      </dgm:t>
    </dgm:pt>
    <dgm:pt modelId="{32F751CF-1F17-4C07-95C3-9ABE0EAB85EC}" type="parTrans" cxnId="{BEB9E34A-D80E-4D4C-9451-6B066F3646CA}">
      <dgm:prSet/>
      <dgm:spPr/>
      <dgm:t>
        <a:bodyPr/>
        <a:lstStyle/>
        <a:p>
          <a:endParaRPr lang="en-US"/>
        </a:p>
      </dgm:t>
    </dgm:pt>
    <dgm:pt modelId="{20F4521D-185C-4732-AD30-3C86605405DF}" type="sibTrans" cxnId="{BEB9E34A-D80E-4D4C-9451-6B066F3646CA}">
      <dgm:prSet/>
      <dgm:spPr/>
      <dgm:t>
        <a:bodyPr/>
        <a:lstStyle/>
        <a:p>
          <a:endParaRPr lang="en-US"/>
        </a:p>
      </dgm:t>
    </dgm:pt>
    <dgm:pt modelId="{DC69771D-0515-4F4E-BA79-8465EEB37485}">
      <dgm:prSet phldrT="[Text]"/>
      <dgm:spPr/>
      <dgm:t>
        <a:bodyPr/>
        <a:lstStyle/>
        <a:p>
          <a:r>
            <a:rPr lang="en-US" b="1" dirty="0" smtClean="0">
              <a:solidFill>
                <a:schemeClr val="tx1"/>
              </a:solidFill>
            </a:rPr>
            <a:t>Kids &amp; Families</a:t>
          </a:r>
          <a:endParaRPr lang="en-US" b="1" dirty="0">
            <a:solidFill>
              <a:schemeClr val="tx1"/>
            </a:solidFill>
          </a:endParaRPr>
        </a:p>
      </dgm:t>
    </dgm:pt>
    <dgm:pt modelId="{6663D83F-B5C8-461B-A7E4-C1349E9AB67E}" type="parTrans" cxnId="{3DC68003-EA0F-4ED0-98AC-64B675675D5E}">
      <dgm:prSet/>
      <dgm:spPr/>
      <dgm:t>
        <a:bodyPr/>
        <a:lstStyle/>
        <a:p>
          <a:endParaRPr lang="en-US"/>
        </a:p>
      </dgm:t>
    </dgm:pt>
    <dgm:pt modelId="{766405E9-654D-48FB-A8CC-8333559232FD}" type="sibTrans" cxnId="{3DC68003-EA0F-4ED0-98AC-64B675675D5E}">
      <dgm:prSet/>
      <dgm:spPr/>
      <dgm:t>
        <a:bodyPr/>
        <a:lstStyle/>
        <a:p>
          <a:endParaRPr lang="en-US"/>
        </a:p>
      </dgm:t>
    </dgm:pt>
    <dgm:pt modelId="{91D3F3AE-801A-494A-B6D3-6DA08F3DE78B}">
      <dgm:prSet/>
      <dgm:spPr/>
      <dgm:t>
        <a:bodyPr/>
        <a:lstStyle/>
        <a:p>
          <a:r>
            <a:rPr lang="en-US" b="1" dirty="0" smtClean="0">
              <a:solidFill>
                <a:schemeClr val="tx1"/>
              </a:solidFill>
            </a:rPr>
            <a:t>Community Stakeholders, Funding Sources</a:t>
          </a:r>
          <a:endParaRPr lang="en-US" b="1" dirty="0">
            <a:solidFill>
              <a:schemeClr val="tx1"/>
            </a:solidFill>
          </a:endParaRPr>
        </a:p>
      </dgm:t>
    </dgm:pt>
    <dgm:pt modelId="{D46BB900-4574-4242-9316-738A73C485E7}" type="parTrans" cxnId="{7541140A-69A2-4A40-8668-6A4F8B6D33C5}">
      <dgm:prSet/>
      <dgm:spPr/>
      <dgm:t>
        <a:bodyPr/>
        <a:lstStyle/>
        <a:p>
          <a:endParaRPr lang="en-US"/>
        </a:p>
      </dgm:t>
    </dgm:pt>
    <dgm:pt modelId="{EFF0F51A-78DB-4647-A839-9679B982DDF5}" type="sibTrans" cxnId="{7541140A-69A2-4A40-8668-6A4F8B6D33C5}">
      <dgm:prSet/>
      <dgm:spPr/>
      <dgm:t>
        <a:bodyPr/>
        <a:lstStyle/>
        <a:p>
          <a:endParaRPr lang="en-US"/>
        </a:p>
      </dgm:t>
    </dgm:pt>
    <dgm:pt modelId="{5DCDAA81-B4D6-4525-B2F5-E5A21CA1D7AD}" type="pres">
      <dgm:prSet presAssocID="{1660E3A9-6680-4FA0-A7F8-7F96E0AB654D}" presName="Name0" presStyleCnt="0">
        <dgm:presLayoutVars>
          <dgm:chMax val="7"/>
          <dgm:resizeHandles val="exact"/>
        </dgm:presLayoutVars>
      </dgm:prSet>
      <dgm:spPr/>
      <dgm:t>
        <a:bodyPr/>
        <a:lstStyle/>
        <a:p>
          <a:endParaRPr lang="en-US"/>
        </a:p>
      </dgm:t>
    </dgm:pt>
    <dgm:pt modelId="{B7CC896A-860D-49A3-8BED-9F9B6FADC17A}" type="pres">
      <dgm:prSet presAssocID="{1660E3A9-6680-4FA0-A7F8-7F96E0AB654D}" presName="comp1" presStyleCnt="0"/>
      <dgm:spPr/>
    </dgm:pt>
    <dgm:pt modelId="{D532CC6B-6683-407B-B742-2299ED256A17}" type="pres">
      <dgm:prSet presAssocID="{1660E3A9-6680-4FA0-A7F8-7F96E0AB654D}" presName="circle1" presStyleLbl="node1" presStyleIdx="0" presStyleCnt="5" custLinFactNeighborX="-625" custLinFactNeighborY="16250"/>
      <dgm:spPr/>
      <dgm:t>
        <a:bodyPr/>
        <a:lstStyle/>
        <a:p>
          <a:endParaRPr lang="en-US"/>
        </a:p>
      </dgm:t>
    </dgm:pt>
    <dgm:pt modelId="{C50A56A7-C3E1-445C-81A3-14EA7FB52537}" type="pres">
      <dgm:prSet presAssocID="{1660E3A9-6680-4FA0-A7F8-7F96E0AB654D}" presName="c1text" presStyleLbl="node1" presStyleIdx="0" presStyleCnt="5">
        <dgm:presLayoutVars>
          <dgm:bulletEnabled val="1"/>
        </dgm:presLayoutVars>
      </dgm:prSet>
      <dgm:spPr/>
      <dgm:t>
        <a:bodyPr/>
        <a:lstStyle/>
        <a:p>
          <a:endParaRPr lang="en-US"/>
        </a:p>
      </dgm:t>
    </dgm:pt>
    <dgm:pt modelId="{0F60997A-407C-4EA1-A492-AF6B4E1F0D06}" type="pres">
      <dgm:prSet presAssocID="{1660E3A9-6680-4FA0-A7F8-7F96E0AB654D}" presName="comp2" presStyleCnt="0"/>
      <dgm:spPr/>
    </dgm:pt>
    <dgm:pt modelId="{DEF46A4F-38AC-4994-9562-25F98EB4D564}" type="pres">
      <dgm:prSet presAssocID="{1660E3A9-6680-4FA0-A7F8-7F96E0AB654D}" presName="circle2" presStyleLbl="node1" presStyleIdx="1" presStyleCnt="5"/>
      <dgm:spPr/>
      <dgm:t>
        <a:bodyPr/>
        <a:lstStyle/>
        <a:p>
          <a:endParaRPr lang="en-US"/>
        </a:p>
      </dgm:t>
    </dgm:pt>
    <dgm:pt modelId="{CEC1D5CF-F790-4B2A-86BE-4CC72B02E061}" type="pres">
      <dgm:prSet presAssocID="{1660E3A9-6680-4FA0-A7F8-7F96E0AB654D}" presName="c2text" presStyleLbl="node1" presStyleIdx="1" presStyleCnt="5">
        <dgm:presLayoutVars>
          <dgm:bulletEnabled val="1"/>
        </dgm:presLayoutVars>
      </dgm:prSet>
      <dgm:spPr/>
      <dgm:t>
        <a:bodyPr/>
        <a:lstStyle/>
        <a:p>
          <a:endParaRPr lang="en-US"/>
        </a:p>
      </dgm:t>
    </dgm:pt>
    <dgm:pt modelId="{21929C13-3EB4-4BDE-AEA2-F915CA1284B4}" type="pres">
      <dgm:prSet presAssocID="{1660E3A9-6680-4FA0-A7F8-7F96E0AB654D}" presName="comp3" presStyleCnt="0"/>
      <dgm:spPr/>
    </dgm:pt>
    <dgm:pt modelId="{A7E02632-B6B1-4247-AAAD-B8900D8390AB}" type="pres">
      <dgm:prSet presAssocID="{1660E3A9-6680-4FA0-A7F8-7F96E0AB654D}" presName="circle3" presStyleLbl="node1" presStyleIdx="2" presStyleCnt="5"/>
      <dgm:spPr/>
      <dgm:t>
        <a:bodyPr/>
        <a:lstStyle/>
        <a:p>
          <a:endParaRPr lang="en-US"/>
        </a:p>
      </dgm:t>
    </dgm:pt>
    <dgm:pt modelId="{7E51E167-94CD-4FD0-86D1-10BC0E4D9B33}" type="pres">
      <dgm:prSet presAssocID="{1660E3A9-6680-4FA0-A7F8-7F96E0AB654D}" presName="c3text" presStyleLbl="node1" presStyleIdx="2" presStyleCnt="5">
        <dgm:presLayoutVars>
          <dgm:bulletEnabled val="1"/>
        </dgm:presLayoutVars>
      </dgm:prSet>
      <dgm:spPr/>
      <dgm:t>
        <a:bodyPr/>
        <a:lstStyle/>
        <a:p>
          <a:endParaRPr lang="en-US"/>
        </a:p>
      </dgm:t>
    </dgm:pt>
    <dgm:pt modelId="{AFB377E3-282A-4DA4-9D93-A434D7E000C5}" type="pres">
      <dgm:prSet presAssocID="{1660E3A9-6680-4FA0-A7F8-7F96E0AB654D}" presName="comp4" presStyleCnt="0"/>
      <dgm:spPr/>
    </dgm:pt>
    <dgm:pt modelId="{AE15E63D-11BB-4C47-BDB3-4C47837A93DA}" type="pres">
      <dgm:prSet presAssocID="{1660E3A9-6680-4FA0-A7F8-7F96E0AB654D}" presName="circle4" presStyleLbl="node1" presStyleIdx="3" presStyleCnt="5"/>
      <dgm:spPr/>
      <dgm:t>
        <a:bodyPr/>
        <a:lstStyle/>
        <a:p>
          <a:endParaRPr lang="en-US"/>
        </a:p>
      </dgm:t>
    </dgm:pt>
    <dgm:pt modelId="{522A44B5-9AFF-4215-B39A-77BA524B1546}" type="pres">
      <dgm:prSet presAssocID="{1660E3A9-6680-4FA0-A7F8-7F96E0AB654D}" presName="c4text" presStyleLbl="node1" presStyleIdx="3" presStyleCnt="5">
        <dgm:presLayoutVars>
          <dgm:bulletEnabled val="1"/>
        </dgm:presLayoutVars>
      </dgm:prSet>
      <dgm:spPr/>
      <dgm:t>
        <a:bodyPr/>
        <a:lstStyle/>
        <a:p>
          <a:endParaRPr lang="en-US"/>
        </a:p>
      </dgm:t>
    </dgm:pt>
    <dgm:pt modelId="{A87320DF-63B9-4018-AAFC-DAC5C0B8AC41}" type="pres">
      <dgm:prSet presAssocID="{1660E3A9-6680-4FA0-A7F8-7F96E0AB654D}" presName="comp5" presStyleCnt="0"/>
      <dgm:spPr/>
    </dgm:pt>
    <dgm:pt modelId="{5487F03F-885A-489A-BFA1-BFD4D47B6BD7}" type="pres">
      <dgm:prSet presAssocID="{1660E3A9-6680-4FA0-A7F8-7F96E0AB654D}" presName="circle5" presStyleLbl="node1" presStyleIdx="4" presStyleCnt="5"/>
      <dgm:spPr/>
      <dgm:t>
        <a:bodyPr/>
        <a:lstStyle/>
        <a:p>
          <a:endParaRPr lang="en-US"/>
        </a:p>
      </dgm:t>
    </dgm:pt>
    <dgm:pt modelId="{F92AAEFC-DBE3-424A-B54F-71CD9F1C8C1D}" type="pres">
      <dgm:prSet presAssocID="{1660E3A9-6680-4FA0-A7F8-7F96E0AB654D}" presName="c5text" presStyleLbl="node1" presStyleIdx="4" presStyleCnt="5">
        <dgm:presLayoutVars>
          <dgm:bulletEnabled val="1"/>
        </dgm:presLayoutVars>
      </dgm:prSet>
      <dgm:spPr/>
      <dgm:t>
        <a:bodyPr/>
        <a:lstStyle/>
        <a:p>
          <a:endParaRPr lang="en-US"/>
        </a:p>
      </dgm:t>
    </dgm:pt>
  </dgm:ptLst>
  <dgm:cxnLst>
    <dgm:cxn modelId="{267BF378-5121-4E63-BFC8-BB61273851E1}" type="presOf" srcId="{10A5A6AA-32B4-4BA3-955A-C8EB6DE32959}" destId="{DEF46A4F-38AC-4994-9562-25F98EB4D564}" srcOrd="0" destOrd="0" presId="urn:microsoft.com/office/officeart/2005/8/layout/venn2"/>
    <dgm:cxn modelId="{3DC68003-EA0F-4ED0-98AC-64B675675D5E}" srcId="{1660E3A9-6680-4FA0-A7F8-7F96E0AB654D}" destId="{DC69771D-0515-4F4E-BA79-8465EEB37485}" srcOrd="4" destOrd="0" parTransId="{6663D83F-B5C8-461B-A7E4-C1349E9AB67E}" sibTransId="{766405E9-654D-48FB-A8CC-8333559232FD}"/>
    <dgm:cxn modelId="{EF854993-5ABC-47D4-8F09-D0665665A540}" type="presOf" srcId="{1660E3A9-6680-4FA0-A7F8-7F96E0AB654D}" destId="{5DCDAA81-B4D6-4525-B2F5-E5A21CA1D7AD}" srcOrd="0" destOrd="0" presId="urn:microsoft.com/office/officeart/2005/8/layout/venn2"/>
    <dgm:cxn modelId="{A41B8EE7-2F79-4100-A597-C8FA87DD9D8D}" type="presOf" srcId="{70CD9051-BB7F-43A5-8F8C-4B660ABE79BE}" destId="{AE15E63D-11BB-4C47-BDB3-4C47837A93DA}" srcOrd="0" destOrd="0" presId="urn:microsoft.com/office/officeart/2005/8/layout/venn2"/>
    <dgm:cxn modelId="{7541140A-69A2-4A40-8668-6A4F8B6D33C5}" srcId="{1660E3A9-6680-4FA0-A7F8-7F96E0AB654D}" destId="{91D3F3AE-801A-494A-B6D3-6DA08F3DE78B}" srcOrd="0" destOrd="0" parTransId="{D46BB900-4574-4242-9316-738A73C485E7}" sibTransId="{EFF0F51A-78DB-4647-A839-9679B982DDF5}"/>
    <dgm:cxn modelId="{9356C226-AF88-4D33-9246-65C7735F034D}" srcId="{1660E3A9-6680-4FA0-A7F8-7F96E0AB654D}" destId="{0AC056E3-3732-449B-8E24-55D2B905113A}" srcOrd="2" destOrd="0" parTransId="{DCFDF861-1354-404C-BFF7-012A99BF1193}" sibTransId="{F4C017AF-69FE-4AD2-B25D-E7AB0BDD3BA9}"/>
    <dgm:cxn modelId="{4F81690F-2EAD-434D-A56E-832B6798581F}" type="presOf" srcId="{DC69771D-0515-4F4E-BA79-8465EEB37485}" destId="{5487F03F-885A-489A-BFA1-BFD4D47B6BD7}" srcOrd="0" destOrd="0" presId="urn:microsoft.com/office/officeart/2005/8/layout/venn2"/>
    <dgm:cxn modelId="{E9D50B8A-0E93-4791-9DEA-48EF228C93AF}" type="presOf" srcId="{0AC056E3-3732-449B-8E24-55D2B905113A}" destId="{A7E02632-B6B1-4247-AAAD-B8900D8390AB}" srcOrd="0" destOrd="0" presId="urn:microsoft.com/office/officeart/2005/8/layout/venn2"/>
    <dgm:cxn modelId="{327496E0-35D4-42A4-809D-CE53ECDEF448}" srcId="{1660E3A9-6680-4FA0-A7F8-7F96E0AB654D}" destId="{10A5A6AA-32B4-4BA3-955A-C8EB6DE32959}" srcOrd="1" destOrd="0" parTransId="{49ACBEC7-2A29-4964-9BD7-25E5FB328783}" sibTransId="{8B69A20D-4677-4239-82D8-38386DA768CC}"/>
    <dgm:cxn modelId="{BEB9E34A-D80E-4D4C-9451-6B066F3646CA}" srcId="{1660E3A9-6680-4FA0-A7F8-7F96E0AB654D}" destId="{70CD9051-BB7F-43A5-8F8C-4B660ABE79BE}" srcOrd="3" destOrd="0" parTransId="{32F751CF-1F17-4C07-95C3-9ABE0EAB85EC}" sibTransId="{20F4521D-185C-4732-AD30-3C86605405DF}"/>
    <dgm:cxn modelId="{9E8002AC-CB17-4CD9-A8F7-81FB614F4F1C}" type="presOf" srcId="{91D3F3AE-801A-494A-B6D3-6DA08F3DE78B}" destId="{D532CC6B-6683-407B-B742-2299ED256A17}" srcOrd="0" destOrd="0" presId="urn:microsoft.com/office/officeart/2005/8/layout/venn2"/>
    <dgm:cxn modelId="{06FE0C20-48F5-47D4-8D7E-10A344FBAE24}" type="presOf" srcId="{70CD9051-BB7F-43A5-8F8C-4B660ABE79BE}" destId="{522A44B5-9AFF-4215-B39A-77BA524B1546}" srcOrd="1" destOrd="0" presId="urn:microsoft.com/office/officeart/2005/8/layout/venn2"/>
    <dgm:cxn modelId="{E946DD80-2523-4D3F-A781-88D74B9A6622}" type="presOf" srcId="{10A5A6AA-32B4-4BA3-955A-C8EB6DE32959}" destId="{CEC1D5CF-F790-4B2A-86BE-4CC72B02E061}" srcOrd="1" destOrd="0" presId="urn:microsoft.com/office/officeart/2005/8/layout/venn2"/>
    <dgm:cxn modelId="{B47CB293-7A07-446E-9F67-C8EEAA5D4FFB}" type="presOf" srcId="{0AC056E3-3732-449B-8E24-55D2B905113A}" destId="{7E51E167-94CD-4FD0-86D1-10BC0E4D9B33}" srcOrd="1" destOrd="0" presId="urn:microsoft.com/office/officeart/2005/8/layout/venn2"/>
    <dgm:cxn modelId="{9C923EE9-4EEB-46FE-BE62-C392EB05A2E1}" type="presOf" srcId="{91D3F3AE-801A-494A-B6D3-6DA08F3DE78B}" destId="{C50A56A7-C3E1-445C-81A3-14EA7FB52537}" srcOrd="1" destOrd="0" presId="urn:microsoft.com/office/officeart/2005/8/layout/venn2"/>
    <dgm:cxn modelId="{B24BB869-C93A-4F02-9810-1306873B1CCC}" type="presOf" srcId="{DC69771D-0515-4F4E-BA79-8465EEB37485}" destId="{F92AAEFC-DBE3-424A-B54F-71CD9F1C8C1D}" srcOrd="1" destOrd="0" presId="urn:microsoft.com/office/officeart/2005/8/layout/venn2"/>
    <dgm:cxn modelId="{7ABC7AE2-7CF4-4C84-8B17-6692C37CA281}" type="presParOf" srcId="{5DCDAA81-B4D6-4525-B2F5-E5A21CA1D7AD}" destId="{B7CC896A-860D-49A3-8BED-9F9B6FADC17A}" srcOrd="0" destOrd="0" presId="urn:microsoft.com/office/officeart/2005/8/layout/venn2"/>
    <dgm:cxn modelId="{87F35EBD-5591-4916-B341-1FD1489575F3}" type="presParOf" srcId="{B7CC896A-860D-49A3-8BED-9F9B6FADC17A}" destId="{D532CC6B-6683-407B-B742-2299ED256A17}" srcOrd="0" destOrd="0" presId="urn:microsoft.com/office/officeart/2005/8/layout/venn2"/>
    <dgm:cxn modelId="{DF8E1DE6-9CA7-43BB-8914-BBC7AD480897}" type="presParOf" srcId="{B7CC896A-860D-49A3-8BED-9F9B6FADC17A}" destId="{C50A56A7-C3E1-445C-81A3-14EA7FB52537}" srcOrd="1" destOrd="0" presId="urn:microsoft.com/office/officeart/2005/8/layout/venn2"/>
    <dgm:cxn modelId="{3CB94F76-25D5-406F-8F7F-734D9CDA91FD}" type="presParOf" srcId="{5DCDAA81-B4D6-4525-B2F5-E5A21CA1D7AD}" destId="{0F60997A-407C-4EA1-A492-AF6B4E1F0D06}" srcOrd="1" destOrd="0" presId="urn:microsoft.com/office/officeart/2005/8/layout/venn2"/>
    <dgm:cxn modelId="{1283D1A5-31BF-4906-A839-3CE812BC2C01}" type="presParOf" srcId="{0F60997A-407C-4EA1-A492-AF6B4E1F0D06}" destId="{DEF46A4F-38AC-4994-9562-25F98EB4D564}" srcOrd="0" destOrd="0" presId="urn:microsoft.com/office/officeart/2005/8/layout/venn2"/>
    <dgm:cxn modelId="{F44E6404-3723-4D50-B1D2-96B152C4406D}" type="presParOf" srcId="{0F60997A-407C-4EA1-A492-AF6B4E1F0D06}" destId="{CEC1D5CF-F790-4B2A-86BE-4CC72B02E061}" srcOrd="1" destOrd="0" presId="urn:microsoft.com/office/officeart/2005/8/layout/venn2"/>
    <dgm:cxn modelId="{D8C0ADD3-FFE1-42CB-B528-80786BA5EA00}" type="presParOf" srcId="{5DCDAA81-B4D6-4525-B2F5-E5A21CA1D7AD}" destId="{21929C13-3EB4-4BDE-AEA2-F915CA1284B4}" srcOrd="2" destOrd="0" presId="urn:microsoft.com/office/officeart/2005/8/layout/venn2"/>
    <dgm:cxn modelId="{8D64B227-983E-487F-B260-2A5DC3DF999B}" type="presParOf" srcId="{21929C13-3EB4-4BDE-AEA2-F915CA1284B4}" destId="{A7E02632-B6B1-4247-AAAD-B8900D8390AB}" srcOrd="0" destOrd="0" presId="urn:microsoft.com/office/officeart/2005/8/layout/venn2"/>
    <dgm:cxn modelId="{AD333520-4375-434E-B3B0-6DB62C8C841F}" type="presParOf" srcId="{21929C13-3EB4-4BDE-AEA2-F915CA1284B4}" destId="{7E51E167-94CD-4FD0-86D1-10BC0E4D9B33}" srcOrd="1" destOrd="0" presId="urn:microsoft.com/office/officeart/2005/8/layout/venn2"/>
    <dgm:cxn modelId="{4F168DE7-D4E9-44EC-B4A3-12DAC1FE11CD}" type="presParOf" srcId="{5DCDAA81-B4D6-4525-B2F5-E5A21CA1D7AD}" destId="{AFB377E3-282A-4DA4-9D93-A434D7E000C5}" srcOrd="3" destOrd="0" presId="urn:microsoft.com/office/officeart/2005/8/layout/venn2"/>
    <dgm:cxn modelId="{2BB86D5D-62CB-4F19-90F8-4664055E75F5}" type="presParOf" srcId="{AFB377E3-282A-4DA4-9D93-A434D7E000C5}" destId="{AE15E63D-11BB-4C47-BDB3-4C47837A93DA}" srcOrd="0" destOrd="0" presId="urn:microsoft.com/office/officeart/2005/8/layout/venn2"/>
    <dgm:cxn modelId="{F7027900-9A20-422F-8554-72408C5A68B7}" type="presParOf" srcId="{AFB377E3-282A-4DA4-9D93-A434D7E000C5}" destId="{522A44B5-9AFF-4215-B39A-77BA524B1546}" srcOrd="1" destOrd="0" presId="urn:microsoft.com/office/officeart/2005/8/layout/venn2"/>
    <dgm:cxn modelId="{FDF297FB-25A2-4536-9BFD-E10B04C8E6A5}" type="presParOf" srcId="{5DCDAA81-B4D6-4525-B2F5-E5A21CA1D7AD}" destId="{A87320DF-63B9-4018-AAFC-DAC5C0B8AC41}" srcOrd="4" destOrd="0" presId="urn:microsoft.com/office/officeart/2005/8/layout/venn2"/>
    <dgm:cxn modelId="{B25959CD-126F-4B27-AC57-9EF88DBA6254}" type="presParOf" srcId="{A87320DF-63B9-4018-AAFC-DAC5C0B8AC41}" destId="{5487F03F-885A-489A-BFA1-BFD4D47B6BD7}" srcOrd="0" destOrd="0" presId="urn:microsoft.com/office/officeart/2005/8/layout/venn2"/>
    <dgm:cxn modelId="{B1A53FD1-EAC9-489E-9B05-B02042A56CA9}" type="presParOf" srcId="{A87320DF-63B9-4018-AAFC-DAC5C0B8AC41}" destId="{F92AAEFC-DBE3-424A-B54F-71CD9F1C8C1D}" srcOrd="1" destOrd="0" presId="urn:microsoft.com/office/officeart/2005/8/layout/venn2"/>
  </dgm:cxnLst>
  <dgm:bg/>
  <dgm:whole/>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7F35E-0609-4354-B195-2FEBACCCDB8B}" type="datetimeFigureOut">
              <a:rPr lang="en-US" smtClean="0"/>
              <a:pPr/>
              <a:t>8/30/2018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66E05-C312-4366-91CA-2BB8A0622F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 Bako                 OCA 2018</a:t>
            </a:r>
            <a:endParaRPr lang="en-US"/>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 Bako                 OCA 2018</a:t>
            </a:r>
            <a:endParaRPr lang="en-US"/>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 Bako                 OCA 2018</a:t>
            </a:r>
            <a:endParaRPr lang="en-US"/>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5" name="Rectangle 4"/>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6" name="Rectangle 5"/>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US" noProof="0" dirty="0" smtClean="0"/>
              <a:t>Click icon to add picture</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r>
              <a:rPr lang="en-US" smtClean="0"/>
              <a:t>K. Bako                 OCA 2018</a:t>
            </a:r>
            <a:endParaRPr lang="en-US"/>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defRPr>
            </a:lvl1pPr>
          </a:lstStyle>
          <a:p>
            <a:fld id="{B2481B74-C5E5-4074-84C3-0E2FB688F15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Content, and Picture">
    <p:spTree>
      <p:nvGrpSpPr>
        <p:cNvPr id="1" name=""/>
        <p:cNvGrpSpPr/>
        <p:nvPr/>
      </p:nvGrpSpPr>
      <p:grpSpPr>
        <a:xfrm>
          <a:off x="0" y="0"/>
          <a:ext cx="0" cy="0"/>
          <a:chOff x="0" y="0"/>
          <a:chExt cx="0" cy="0"/>
        </a:xfrm>
      </p:grpSpPr>
      <p:sp>
        <p:nvSpPr>
          <p:cNvPr id="5" name="Rectangle 4"/>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en-US" noProof="0" dirty="0" smtClean="0"/>
              <a:t>Click icon to add picture</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endParaRPr 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r>
              <a:rPr lang="en-US" smtClean="0"/>
              <a:t>K. Bako                 OCA 2018</a:t>
            </a:r>
            <a:endParaRPr 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DD0C8AF2-E686-4534-8F8A-3D43F46614C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ection with Picture">
    <p:spTree>
      <p:nvGrpSpPr>
        <p:cNvPr id="1" name=""/>
        <p:cNvGrpSpPr/>
        <p:nvPr/>
      </p:nvGrpSpPr>
      <p:grpSpPr>
        <a:xfrm>
          <a:off x="0" y="0"/>
          <a:ext cx="0" cy="0"/>
          <a:chOff x="0" y="0"/>
          <a:chExt cx="0" cy="0"/>
        </a:xfrm>
      </p:grpSpPr>
      <p:sp>
        <p:nvSpPr>
          <p:cNvPr id="5" name="Rectangle 4"/>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en-US" noProof="0" dirty="0" smtClean="0"/>
              <a:t>Click icon to add picture</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31EF016B-5D54-436C-87A7-CC35935A00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 Bako                 OCA 2018</a:t>
            </a:r>
            <a:endParaRPr lang="en-US"/>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 Bako                 OCA 2018</a:t>
            </a:r>
            <a:endParaRPr lang="en-US"/>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 Bako                 OCA 2018</a:t>
            </a:r>
            <a:endParaRPr lang="en-US"/>
          </a:p>
        </p:txBody>
      </p:sp>
      <p:sp>
        <p:nvSpPr>
          <p:cNvPr id="7" name="Slide Number Placeholder 6"/>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K. Bako                 OCA 2018</a:t>
            </a:r>
            <a:endParaRPr lang="en-US"/>
          </a:p>
        </p:txBody>
      </p:sp>
      <p:sp>
        <p:nvSpPr>
          <p:cNvPr id="9" name="Slide Number Placeholder 8"/>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K. Bako                 OCA 2018</a:t>
            </a:r>
            <a:endParaRPr lang="en-US"/>
          </a:p>
        </p:txBody>
      </p:sp>
      <p:sp>
        <p:nvSpPr>
          <p:cNvPr id="5" name="Slide Number Placeholder 4"/>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K. Bako                 OCA 2018</a:t>
            </a:r>
            <a:endParaRPr lang="en-US"/>
          </a:p>
        </p:txBody>
      </p:sp>
      <p:sp>
        <p:nvSpPr>
          <p:cNvPr id="4" name="Slide Number Placeholder 3"/>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 Bako                 OCA 2018</a:t>
            </a:r>
            <a:endParaRPr lang="en-US"/>
          </a:p>
        </p:txBody>
      </p:sp>
      <p:sp>
        <p:nvSpPr>
          <p:cNvPr id="7" name="Slide Number Placeholder 6"/>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 Bako                 OCA 2018</a:t>
            </a:r>
            <a:endParaRPr lang="en-US"/>
          </a:p>
        </p:txBody>
      </p:sp>
      <p:sp>
        <p:nvSpPr>
          <p:cNvPr id="7" name="Slide Number Placeholder 6"/>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 Bako                 OCA 2018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2BB18-9643-4B2F-A82D-0A327DB111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familyreunificationmodel.com/" TargetMode="External"/><Relationship Id="rId2" Type="http://schemas.openxmlformats.org/officeDocument/2006/relationships/hyperlink" Target="mailto:thefamilyreunificationmodel@gmail.com" TargetMode="External"/><Relationship Id="rId1" Type="http://schemas.openxmlformats.org/officeDocument/2006/relationships/slideLayout" Target="../slideLayouts/slideLayout2.xml"/><Relationship Id="rId5" Type="http://schemas.openxmlformats.org/officeDocument/2006/relationships/hyperlink" Target="https://www.facebook.com/kellybakothesource/" TargetMode="External"/><Relationship Id="rId4" Type="http://schemas.openxmlformats.org/officeDocument/2006/relationships/hyperlink" Target="https://www.linkedin.com/in/kelly-bako-65055a5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ctrTitle"/>
          </p:nvPr>
        </p:nvSpPr>
        <p:spPr>
          <a:xfrm>
            <a:off x="685800" y="4114800"/>
            <a:ext cx="7972425" cy="1524000"/>
          </a:xfrm>
        </p:spPr>
        <p:txBody>
          <a:bodyPr>
            <a:noAutofit/>
          </a:bodyPr>
          <a:lstStyle/>
          <a:p>
            <a:pPr eaLnBrk="1" hangingPunct="1"/>
            <a:r>
              <a:rPr lang="en-US" sz="2800" dirty="0" smtClean="0"/>
              <a:t>The Family Reunification Model ©; </a:t>
            </a:r>
            <a:r>
              <a:rPr lang="en-US" sz="2800" dirty="0" smtClean="0"/>
              <a:t>Promoting Efficient &amp; Effective Residential Treatment &amp; Service Collaboration</a:t>
            </a:r>
            <a:endParaRPr lang="en-US" sz="2800" dirty="0" smtClean="0"/>
          </a:p>
        </p:txBody>
      </p:sp>
      <p:sp>
        <p:nvSpPr>
          <p:cNvPr id="23555" name="Subtitle 6"/>
          <p:cNvSpPr>
            <a:spLocks noGrp="1"/>
          </p:cNvSpPr>
          <p:nvPr>
            <p:ph type="subTitle" idx="1"/>
          </p:nvPr>
        </p:nvSpPr>
        <p:spPr>
          <a:xfrm>
            <a:off x="457200" y="5715000"/>
            <a:ext cx="8201025" cy="762000"/>
          </a:xfrm>
        </p:spPr>
        <p:txBody>
          <a:bodyPr>
            <a:normAutofit fontScale="92500" lnSpcReduction="10000"/>
          </a:bodyPr>
          <a:lstStyle/>
          <a:p>
            <a:pPr eaLnBrk="1" hangingPunct="1">
              <a:lnSpc>
                <a:spcPct val="90000"/>
              </a:lnSpc>
            </a:pPr>
            <a:r>
              <a:rPr lang="en-US" sz="2400" b="1" dirty="0" smtClean="0"/>
              <a:t>Kelly N. Bako, </a:t>
            </a:r>
            <a:r>
              <a:rPr lang="en-US" sz="2400" b="1" dirty="0" err="1" smtClean="0"/>
              <a:t>MSEd</a:t>
            </a:r>
            <a:r>
              <a:rPr lang="en-US" sz="2400" b="1" dirty="0" smtClean="0"/>
              <a:t>., </a:t>
            </a:r>
            <a:r>
              <a:rPr lang="en-US" sz="2400" b="1" dirty="0" smtClean="0"/>
              <a:t>LPCC</a:t>
            </a:r>
            <a:endParaRPr lang="en-US" sz="2400" b="1" dirty="0" smtClean="0"/>
          </a:p>
          <a:p>
            <a:pPr eaLnBrk="1" hangingPunct="1">
              <a:lnSpc>
                <a:spcPct val="90000"/>
              </a:lnSpc>
            </a:pPr>
            <a:endParaRPr lang="en-US" sz="1500" b="1" dirty="0" smtClean="0"/>
          </a:p>
          <a:p>
            <a:pPr eaLnBrk="1" hangingPunct="1">
              <a:lnSpc>
                <a:spcPct val="90000"/>
              </a:lnSpc>
            </a:pPr>
            <a:r>
              <a:rPr lang="en-US" sz="1500" b="1" dirty="0" smtClean="0"/>
              <a:t>			  				© Copyright 2010</a:t>
            </a:r>
          </a:p>
        </p:txBody>
      </p:sp>
      <p:pic>
        <p:nvPicPr>
          <p:cNvPr id="23556" name="Picture Placeholder 6" descr="images-1.png"/>
          <p:cNvPicPr>
            <a:picLocks noGrp="1" noChangeAspect="1"/>
          </p:cNvPicPr>
          <p:nvPr>
            <p:ph type="pic" sz="quarter" idx="13"/>
          </p:nvPr>
        </p:nvPicPr>
        <p:blipFill>
          <a:blip r:embed="rId2"/>
          <a:srcRect l="-102989" r="-102989"/>
          <a:stretch>
            <a:fillRect/>
          </a:stretch>
        </p:blipFill>
        <p:spPr>
          <a:xfrm>
            <a:off x="3200400" y="2878138"/>
            <a:ext cx="5646738" cy="1279525"/>
          </a:xfrm>
        </p:spPr>
      </p:pic>
      <p:sp>
        <p:nvSpPr>
          <p:cNvPr id="10" name="Slide Number Placeholder 9"/>
          <p:cNvSpPr>
            <a:spLocks noGrp="1"/>
          </p:cNvSpPr>
          <p:nvPr>
            <p:ph type="sldNum" sz="quarter" idx="16"/>
          </p:nvPr>
        </p:nvSpPr>
        <p:spPr/>
        <p:txBody>
          <a:bodyPr/>
          <a:lstStyle/>
          <a:p>
            <a:pPr defTabSz="914400"/>
            <a:fld id="{E20C1D72-B01F-45DA-A24C-614BFDC1BEB9}" type="slidenum">
              <a:rPr lang="en-US"/>
              <a:pPr defTabSz="914400"/>
              <a:t>1</a:t>
            </a:fld>
            <a:endParaRPr lang="en-US"/>
          </a:p>
        </p:txBody>
      </p:sp>
      <p:sp>
        <p:nvSpPr>
          <p:cNvPr id="6" name="Footer Placeholder 5"/>
          <p:cNvSpPr>
            <a:spLocks noGrp="1"/>
          </p:cNvSpPr>
          <p:nvPr>
            <p:ph type="ftr" sz="quarter" idx="15"/>
          </p:nvPr>
        </p:nvSpPr>
        <p:spPr/>
        <p:txBody>
          <a:bodyPr/>
          <a:lstStyle/>
          <a:p>
            <a:r>
              <a:rPr lang="en-US" smtClean="0"/>
              <a:t>K. Bako                 OCA 2018</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2057400" y="228600"/>
            <a:ext cx="6508750" cy="1143000"/>
          </a:xfrm>
        </p:spPr>
        <p:txBody>
          <a:bodyPr>
            <a:noAutofit/>
          </a:bodyPr>
          <a:lstStyle/>
          <a:p>
            <a:pPr eaLnBrk="1" hangingPunct="1"/>
            <a:r>
              <a:rPr lang="en-US" sz="3600" b="1" dirty="0" smtClean="0"/>
              <a:t>How will the FRM model help children and families?</a:t>
            </a:r>
          </a:p>
        </p:txBody>
      </p:sp>
      <p:sp>
        <p:nvSpPr>
          <p:cNvPr id="31747" name="Content Placeholder 6"/>
          <p:cNvSpPr>
            <a:spLocks noGrp="1"/>
          </p:cNvSpPr>
          <p:nvPr>
            <p:ph idx="1"/>
          </p:nvPr>
        </p:nvSpPr>
        <p:spPr>
          <a:xfrm>
            <a:off x="2178050" y="1447800"/>
            <a:ext cx="6508750" cy="5154613"/>
          </a:xfrm>
        </p:spPr>
        <p:txBody>
          <a:bodyPr>
            <a:normAutofit/>
          </a:bodyPr>
          <a:lstStyle/>
          <a:p>
            <a:pPr eaLnBrk="1" hangingPunct="1"/>
            <a:r>
              <a:rPr lang="en-US" sz="2400" dirty="0" smtClean="0"/>
              <a:t>Consumers need a clear understanding of the process.</a:t>
            </a:r>
          </a:p>
          <a:p>
            <a:pPr eaLnBrk="1" hangingPunct="1"/>
            <a:r>
              <a:rPr lang="en-US" sz="2400" dirty="0" smtClean="0"/>
              <a:t>Consumers  benefit from visuals, metaphors, past success stories (</a:t>
            </a:r>
            <a:r>
              <a:rPr lang="en-US" sz="2400" dirty="0" err="1" smtClean="0"/>
              <a:t>Eells</a:t>
            </a:r>
            <a:r>
              <a:rPr lang="en-US" sz="2400" dirty="0" smtClean="0"/>
              <a:t>, 1997; Meier, 1999, 2003).</a:t>
            </a:r>
          </a:p>
          <a:p>
            <a:pPr eaLnBrk="1" hangingPunct="1"/>
            <a:r>
              <a:rPr lang="en-US" sz="2400" dirty="0" smtClean="0"/>
              <a:t>Consumers benefit from planned treatment; they should be certain as to what is expected of them and what their family can expect to experience.</a:t>
            </a:r>
          </a:p>
          <a:p>
            <a:pPr eaLnBrk="1" hangingPunct="1"/>
            <a:r>
              <a:rPr lang="en-US" sz="2400" dirty="0" smtClean="0"/>
              <a:t>Consumers are more likely to be engaged in services when they are an active, invested participant  	(Lindqvist,2010).</a:t>
            </a:r>
          </a:p>
        </p:txBody>
      </p:sp>
      <p:sp>
        <p:nvSpPr>
          <p:cNvPr id="5" name="Slide Number Placeholder 4"/>
          <p:cNvSpPr>
            <a:spLocks noGrp="1"/>
          </p:cNvSpPr>
          <p:nvPr>
            <p:ph type="sldNum" sz="quarter" idx="16"/>
          </p:nvPr>
        </p:nvSpPr>
        <p:spPr/>
        <p:txBody>
          <a:bodyPr/>
          <a:lstStyle/>
          <a:p>
            <a:fld id="{EDFAE4B8-7933-46C9-832D-2141ADE9EEA1}" type="slidenum">
              <a:rPr lang="en-US"/>
              <a:pPr/>
              <a:t>10</a:t>
            </a:fld>
            <a:endParaRPr lang="en-US"/>
          </a:p>
        </p:txBody>
      </p:sp>
      <p:pic>
        <p:nvPicPr>
          <p:cNvPr id="31749" name="Picture Placeholder 7" descr="images-1.png"/>
          <p:cNvPicPr>
            <a:picLocks noGrp="1" noChangeAspect="1"/>
          </p:cNvPicPr>
          <p:nvPr>
            <p:ph type="pic" sz="quarter" idx="13"/>
          </p:nvPr>
        </p:nvPicPr>
        <p:blipFill>
          <a:blip r:embed="rId2"/>
          <a:srcRect t="-152646" b="-152646"/>
          <a:stretch>
            <a:fillRect/>
          </a:stretch>
        </p:blipFill>
        <p:spPr>
          <a:xfrm>
            <a:off x="269875" y="1976438"/>
            <a:ext cx="1646238" cy="4625975"/>
          </a:xfrm>
        </p:spPr>
      </p:pic>
      <p:sp>
        <p:nvSpPr>
          <p:cNvPr id="6" name="Footer Placeholder 5"/>
          <p:cNvSpPr>
            <a:spLocks noGrp="1"/>
          </p:cNvSpPr>
          <p:nvPr>
            <p:ph type="ftr" sz="quarter" idx="15"/>
          </p:nvPr>
        </p:nvSpPr>
        <p:spPr>
          <a:xfrm>
            <a:off x="5410200" y="6324600"/>
            <a:ext cx="3175000" cy="365125"/>
          </a:xfrm>
        </p:spPr>
        <p:txBody>
          <a:bodyPr/>
          <a:lstStyle/>
          <a:p>
            <a:r>
              <a:rPr lang="en-US" smtClean="0"/>
              <a:t>K. Bako                 OCA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title"/>
          </p:nvPr>
        </p:nvSpPr>
        <p:spPr>
          <a:xfrm>
            <a:off x="2178050" y="360363"/>
            <a:ext cx="6508750" cy="782637"/>
          </a:xfrm>
        </p:spPr>
        <p:txBody>
          <a:bodyPr>
            <a:noAutofit/>
          </a:bodyPr>
          <a:lstStyle/>
          <a:p>
            <a:pPr eaLnBrk="1" hangingPunct="1"/>
            <a:r>
              <a:rPr lang="en-US" sz="3600" b="1" dirty="0" smtClean="0"/>
              <a:t>How will the FRM model help children and families?</a:t>
            </a:r>
          </a:p>
        </p:txBody>
      </p:sp>
      <p:sp>
        <p:nvSpPr>
          <p:cNvPr id="32771" name="Content Placeholder 6"/>
          <p:cNvSpPr>
            <a:spLocks noGrp="1"/>
          </p:cNvSpPr>
          <p:nvPr>
            <p:ph idx="1"/>
          </p:nvPr>
        </p:nvSpPr>
        <p:spPr>
          <a:xfrm>
            <a:off x="2178050" y="1676400"/>
            <a:ext cx="6508750" cy="4926013"/>
          </a:xfrm>
        </p:spPr>
        <p:txBody>
          <a:bodyPr>
            <a:normAutofit fontScale="77500" lnSpcReduction="20000"/>
          </a:bodyPr>
          <a:lstStyle/>
          <a:p>
            <a:pPr eaLnBrk="1" hangingPunct="1"/>
            <a:r>
              <a:rPr lang="en-US" dirty="0" smtClean="0"/>
              <a:t>Consumers can speak a common language.</a:t>
            </a:r>
          </a:p>
          <a:p>
            <a:pPr eaLnBrk="1" hangingPunct="1"/>
            <a:r>
              <a:rPr lang="en-US" dirty="0" smtClean="0"/>
              <a:t>Visual Model is like Map Quest; Start, finish, and specific directions in between to get to the destination.</a:t>
            </a:r>
          </a:p>
          <a:p>
            <a:pPr eaLnBrk="1" hangingPunct="1"/>
            <a:r>
              <a:rPr lang="en-US" dirty="0" smtClean="0"/>
              <a:t>Knowing what to expect helps families plan ahead.</a:t>
            </a:r>
          </a:p>
          <a:p>
            <a:pPr eaLnBrk="1" hangingPunct="1"/>
            <a:r>
              <a:rPr lang="en-US" dirty="0" smtClean="0"/>
              <a:t>Knowing what to expect can empower children and families to engage.</a:t>
            </a:r>
          </a:p>
          <a:p>
            <a:pPr eaLnBrk="1" hangingPunct="1"/>
            <a:r>
              <a:rPr lang="en-US" dirty="0" smtClean="0"/>
              <a:t>The Treatment Process won’t be something that is “done to them” or “happens to them”; but rather a process they participate in and, ideally, take ownership of.	</a:t>
            </a:r>
          </a:p>
          <a:p>
            <a:pPr lvl="2" eaLnBrk="1" hangingPunct="1">
              <a:buFont typeface="Wingdings 2" charset="2"/>
              <a:buNone/>
            </a:pPr>
            <a:r>
              <a:rPr lang="en-US" dirty="0" smtClean="0"/>
              <a:t>						</a:t>
            </a:r>
          </a:p>
        </p:txBody>
      </p:sp>
      <p:sp>
        <p:nvSpPr>
          <p:cNvPr id="5" name="Slide Number Placeholder 4"/>
          <p:cNvSpPr>
            <a:spLocks noGrp="1"/>
          </p:cNvSpPr>
          <p:nvPr>
            <p:ph type="sldNum" sz="quarter" idx="16"/>
          </p:nvPr>
        </p:nvSpPr>
        <p:spPr/>
        <p:txBody>
          <a:bodyPr/>
          <a:lstStyle/>
          <a:p>
            <a:fld id="{0B4CD8BC-8B91-482E-AEBF-368BA0F6E4D2}" type="slidenum">
              <a:rPr lang="en-US"/>
              <a:pPr/>
              <a:t>11</a:t>
            </a:fld>
            <a:endParaRPr lang="en-US"/>
          </a:p>
        </p:txBody>
      </p:sp>
      <p:pic>
        <p:nvPicPr>
          <p:cNvPr id="32773" name="Picture Placeholder 7" descr="images-1.png"/>
          <p:cNvPicPr>
            <a:picLocks noGrp="1" noChangeAspect="1"/>
          </p:cNvPicPr>
          <p:nvPr>
            <p:ph type="pic" sz="quarter" idx="13"/>
          </p:nvPr>
        </p:nvPicPr>
        <p:blipFill>
          <a:blip r:embed="rId2"/>
          <a:srcRect t="-152646" b="-152646"/>
          <a:stretch>
            <a:fillRect/>
          </a:stretch>
        </p:blipFill>
        <p:spPr>
          <a:xfrm>
            <a:off x="269875" y="1976438"/>
            <a:ext cx="1646238" cy="4625975"/>
          </a:xfrm>
        </p:spPr>
      </p:pic>
      <p:sp>
        <p:nvSpPr>
          <p:cNvPr id="6" name="Footer Placeholder 5"/>
          <p:cNvSpPr>
            <a:spLocks noGrp="1"/>
          </p:cNvSpPr>
          <p:nvPr>
            <p:ph type="ftr" sz="quarter" idx="15"/>
          </p:nvPr>
        </p:nvSpPr>
        <p:spPr>
          <a:xfrm>
            <a:off x="5257800" y="6248400"/>
            <a:ext cx="3479800" cy="365125"/>
          </a:xfrm>
        </p:spPr>
        <p:txBody>
          <a:bodyPr/>
          <a:lstStyle/>
          <a:p>
            <a:r>
              <a:rPr lang="en-US" smtClean="0"/>
              <a:t>K. Bako                 OCA 2018</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Where </a:t>
            </a:r>
            <a:endParaRPr lang="en-US" sz="3600" b="1" dirty="0"/>
          </a:p>
        </p:txBody>
      </p:sp>
      <p:sp>
        <p:nvSpPr>
          <p:cNvPr id="3" name="Content Placeholder 2"/>
          <p:cNvSpPr>
            <a:spLocks noGrp="1"/>
          </p:cNvSpPr>
          <p:nvPr>
            <p:ph idx="1"/>
          </p:nvPr>
        </p:nvSpPr>
        <p:spPr/>
        <p:txBody>
          <a:bodyPr/>
          <a:lstStyle/>
          <a:p>
            <a:r>
              <a:rPr lang="en-US" dirty="0" smtClean="0"/>
              <a:t>Specifically designed for RTCs, particularly those with multi-systemic involvement.</a:t>
            </a:r>
          </a:p>
          <a:p>
            <a:endParaRPr lang="en-US" dirty="0"/>
          </a:p>
          <a:p>
            <a:r>
              <a:rPr lang="en-US" dirty="0" smtClean="0"/>
              <a:t>But can be applicable for training community mental health providers and collaborating providers as well.</a:t>
            </a:r>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12</a:t>
            </a:fld>
            <a:endParaRPr lang="en-US"/>
          </a:p>
        </p:txBody>
      </p:sp>
      <p:sp>
        <p:nvSpPr>
          <p:cNvPr id="5" name="Footer Placeholder 4"/>
          <p:cNvSpPr>
            <a:spLocks noGrp="1"/>
          </p:cNvSpPr>
          <p:nvPr>
            <p:ph type="ftr" sz="quarter" idx="11"/>
          </p:nvPr>
        </p:nvSpPr>
        <p:spPr>
          <a:xfrm>
            <a:off x="5334000" y="6324600"/>
            <a:ext cx="2895600" cy="365125"/>
          </a:xfrm>
        </p:spPr>
        <p:txBody>
          <a:bodyPr/>
          <a:lstStyle/>
          <a:p>
            <a:r>
              <a:rPr lang="en-US" smtClean="0"/>
              <a:t>K. Bako                 OCA 2018</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3721100" y="1676400"/>
            <a:ext cx="4965700" cy="2438400"/>
          </a:xfrm>
        </p:spPr>
        <p:txBody>
          <a:bodyPr>
            <a:normAutofit fontScale="90000"/>
          </a:bodyPr>
          <a:lstStyle/>
          <a:p>
            <a:pPr eaLnBrk="1" hangingPunct="1"/>
            <a:r>
              <a:rPr lang="en-US" smtClean="0"/>
              <a:t>The Family Reunification Model: A Logic Model</a:t>
            </a:r>
          </a:p>
        </p:txBody>
      </p:sp>
      <p:sp>
        <p:nvSpPr>
          <p:cNvPr id="41987" name="Text Placeholder 7"/>
          <p:cNvSpPr>
            <a:spLocks noGrp="1"/>
          </p:cNvSpPr>
          <p:nvPr>
            <p:ph type="body" idx="1"/>
          </p:nvPr>
        </p:nvSpPr>
        <p:spPr>
          <a:xfrm>
            <a:off x="3721100" y="4824413"/>
            <a:ext cx="4965700" cy="1320800"/>
          </a:xfrm>
        </p:spPr>
        <p:txBody>
          <a:bodyPr/>
          <a:lstStyle/>
          <a:p>
            <a:pPr eaLnBrk="1" hangingPunct="1"/>
            <a:r>
              <a:rPr lang="en-US" sz="1500" b="1" smtClean="0"/>
              <a:t>Goal</a:t>
            </a:r>
            <a:r>
              <a:rPr lang="en-US" sz="1500" smtClean="0"/>
              <a:t>: Provide a Standardized, Coherent Conceptual Framework for Family Reunification with High Risk Families</a:t>
            </a:r>
          </a:p>
          <a:p>
            <a:pPr eaLnBrk="1" hangingPunct="1"/>
            <a:r>
              <a:rPr lang="en-US" sz="1500" b="1" smtClean="0"/>
              <a:t>Purpose:</a:t>
            </a:r>
            <a:r>
              <a:rPr lang="en-US" sz="1500" smtClean="0"/>
              <a:t> Improve Outcomes for Children &amp; Families</a:t>
            </a:r>
          </a:p>
        </p:txBody>
      </p:sp>
      <p:pic>
        <p:nvPicPr>
          <p:cNvPr id="41988" name="Picture Placeholder 9" descr="images-1.png"/>
          <p:cNvPicPr>
            <a:picLocks noGrp="1" noChangeAspect="1"/>
          </p:cNvPicPr>
          <p:nvPr>
            <p:ph type="pic" sz="quarter" idx="13"/>
          </p:nvPr>
        </p:nvPicPr>
        <p:blipFill>
          <a:blip r:embed="rId2"/>
          <a:srcRect t="-57710" b="-57710"/>
          <a:stretch>
            <a:fillRect/>
          </a:stretch>
        </p:blipFill>
        <p:spPr>
          <a:xfrm>
            <a:off x="269875" y="268288"/>
            <a:ext cx="2971800" cy="4438650"/>
          </a:xfrm>
        </p:spPr>
      </p:pic>
      <p:sp>
        <p:nvSpPr>
          <p:cNvPr id="25605" name="Slide Number Placeholder 10"/>
          <p:cNvSpPr>
            <a:spLocks noGrp="1"/>
          </p:cNvSpPr>
          <p:nvPr>
            <p:ph type="sldNum" sz="quarter" idx="14"/>
          </p:nvPr>
        </p:nvSpPr>
        <p:spPr bwMode="auto">
          <a:ln>
            <a:miter lim="800000"/>
            <a:headEnd/>
            <a:tailEnd/>
          </a:ln>
        </p:spPr>
        <p:txBody>
          <a:bodyPr/>
          <a:lstStyle/>
          <a:p>
            <a:fld id="{7833706B-3ACB-4B9A-8003-97B2BF77F32E}"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6"/>
          <p:cNvSpPr>
            <a:spLocks noGrp="1"/>
          </p:cNvSpPr>
          <p:nvPr>
            <p:ph type="title"/>
          </p:nvPr>
        </p:nvSpPr>
        <p:spPr/>
        <p:txBody>
          <a:bodyPr>
            <a:normAutofit fontScale="90000"/>
          </a:bodyPr>
          <a:lstStyle/>
          <a:p>
            <a:pPr algn="l" eaLnBrk="1" hangingPunct="1"/>
            <a:r>
              <a:rPr lang="en-US" sz="3200" dirty="0" smtClean="0"/>
              <a:t>The Family Reunification Model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8 Phases</a:t>
            </a:r>
            <a:br>
              <a:rPr lang="en-US" sz="3200" dirty="0" smtClean="0"/>
            </a:br>
            <a:r>
              <a:rPr lang="en-US" sz="3200" dirty="0" smtClean="0"/>
              <a:t>I. Pre-Admission</a:t>
            </a:r>
            <a:br>
              <a:rPr lang="en-US" sz="3200" dirty="0" smtClean="0"/>
            </a:br>
            <a:r>
              <a:rPr lang="en-US" sz="3200" dirty="0" smtClean="0"/>
              <a:t>II. Admission</a:t>
            </a:r>
            <a:br>
              <a:rPr lang="en-US" sz="3200" dirty="0" smtClean="0"/>
            </a:br>
            <a:r>
              <a:rPr lang="en-US" sz="3200" dirty="0" smtClean="0"/>
              <a:t>III. Stabilization/Assessment</a:t>
            </a:r>
            <a:br>
              <a:rPr lang="en-US" sz="3200" dirty="0" smtClean="0"/>
            </a:br>
            <a:r>
              <a:rPr lang="en-US" sz="3200" dirty="0" smtClean="0"/>
              <a:t>IV. Mediation/ Mitigation</a:t>
            </a:r>
            <a:br>
              <a:rPr lang="en-US" sz="3200" dirty="0" smtClean="0"/>
            </a:br>
            <a:r>
              <a:rPr lang="en-US" sz="3200" dirty="0" smtClean="0"/>
              <a:t>V: Visitation/</a:t>
            </a:r>
            <a:br>
              <a:rPr lang="en-US" sz="3200" dirty="0" smtClean="0"/>
            </a:br>
            <a:r>
              <a:rPr lang="en-US" sz="3200" dirty="0" smtClean="0"/>
              <a:t>	Therapeutic Reframe</a:t>
            </a:r>
            <a:br>
              <a:rPr lang="en-US" sz="3200" dirty="0" smtClean="0"/>
            </a:br>
            <a:r>
              <a:rPr lang="en-US" sz="3200" dirty="0" smtClean="0"/>
              <a:t>VI: Transfer</a:t>
            </a:r>
            <a:br>
              <a:rPr lang="en-US" sz="3200" dirty="0" smtClean="0"/>
            </a:br>
            <a:r>
              <a:rPr lang="en-US" sz="3200" dirty="0" smtClean="0"/>
              <a:t>VII: Detachment/ 						Individuation</a:t>
            </a:r>
            <a:br>
              <a:rPr lang="en-US" sz="3200" dirty="0" smtClean="0"/>
            </a:br>
            <a:r>
              <a:rPr lang="en-US" sz="3200" dirty="0" smtClean="0"/>
              <a:t>VIII: Discharge</a:t>
            </a:r>
          </a:p>
        </p:txBody>
      </p:sp>
      <p:sp>
        <p:nvSpPr>
          <p:cNvPr id="8" name="Content Placeholder 7"/>
          <p:cNvSpPr>
            <a:spLocks noGrp="1"/>
          </p:cNvSpPr>
          <p:nvPr>
            <p:ph idx="1"/>
          </p:nvPr>
        </p:nvSpPr>
        <p:spPr>
          <a:xfrm>
            <a:off x="2178423" y="228600"/>
            <a:ext cx="6508377" cy="5897563"/>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r">
              <a:buNone/>
            </a:pPr>
            <a:endParaRPr lang="en-US" dirty="0" smtClean="0"/>
          </a:p>
          <a:p>
            <a:pPr>
              <a:buNone/>
            </a:pPr>
            <a:endParaRPr lang="en-US" dirty="0" smtClean="0"/>
          </a:p>
          <a:p>
            <a:pPr>
              <a:buNone/>
            </a:pPr>
            <a:endParaRPr lang="en-US" dirty="0" smtClean="0"/>
          </a:p>
        </p:txBody>
      </p:sp>
      <p:sp>
        <p:nvSpPr>
          <p:cNvPr id="36868" name="Slide Number Placeholder 3"/>
          <p:cNvSpPr>
            <a:spLocks noGrp="1"/>
          </p:cNvSpPr>
          <p:nvPr>
            <p:ph type="sldNum" sz="quarter" idx="16"/>
          </p:nvPr>
        </p:nvSpPr>
        <p:spPr bwMode="auto">
          <a:ln>
            <a:miter lim="800000"/>
            <a:headEnd/>
            <a:tailEnd/>
          </a:ln>
        </p:spPr>
        <p:txBody>
          <a:bodyPr/>
          <a:lstStyle/>
          <a:p>
            <a:fld id="{A6AB7156-7853-44B8-8395-B8E6699472BE}" type="slidenum">
              <a:rPr lang="en-US"/>
              <a:pPr/>
              <a:t>14</a:t>
            </a:fld>
            <a:endParaRPr lang="en-US"/>
          </a:p>
        </p:txBody>
      </p:sp>
      <p:sp>
        <p:nvSpPr>
          <p:cNvPr id="53252" name="TextBox 4"/>
          <p:cNvSpPr txBox="1">
            <a:spLocks noChangeArrowheads="1"/>
          </p:cNvSpPr>
          <p:nvPr/>
        </p:nvSpPr>
        <p:spPr bwMode="auto">
          <a:xfrm>
            <a:off x="3962400" y="6248400"/>
            <a:ext cx="4800600" cy="369888"/>
          </a:xfrm>
          <a:prstGeom prst="rect">
            <a:avLst/>
          </a:prstGeom>
          <a:noFill/>
          <a:ln w="9525">
            <a:noFill/>
            <a:miter lim="800000"/>
            <a:headEnd/>
            <a:tailEnd/>
          </a:ln>
        </p:spPr>
        <p:txBody>
          <a:bodyPr wrap="square">
            <a:spAutoFit/>
          </a:bodyPr>
          <a:lstStyle/>
          <a:p>
            <a:r>
              <a:rPr lang="en-US" dirty="0" smtClean="0"/>
              <a:t>	</a:t>
            </a:r>
            <a:r>
              <a:rPr lang="en-US" dirty="0"/>
              <a:t>		© Copyright 2010</a:t>
            </a:r>
          </a:p>
        </p:txBody>
      </p:sp>
      <p:pic>
        <p:nvPicPr>
          <p:cNvPr id="16" name="Picture 15" descr="FRMimage-1.png"/>
          <p:cNvPicPr>
            <a:picLocks noChangeAspect="1"/>
          </p:cNvPicPr>
          <p:nvPr/>
        </p:nvPicPr>
        <p:blipFill>
          <a:blip r:embed="rId2"/>
          <a:stretch>
            <a:fillRect/>
          </a:stretch>
        </p:blipFill>
        <p:spPr>
          <a:xfrm>
            <a:off x="304800" y="5029200"/>
            <a:ext cx="1904762" cy="1320635"/>
          </a:xfrm>
          <a:prstGeom prst="rect">
            <a:avLst/>
          </a:prstGeom>
        </p:spPr>
      </p:pic>
      <p:sp>
        <p:nvSpPr>
          <p:cNvPr id="17" name="Footer Placeholder 16"/>
          <p:cNvSpPr>
            <a:spLocks noGrp="1"/>
          </p:cNvSpPr>
          <p:nvPr>
            <p:ph type="ftr" sz="quarter" idx="15"/>
          </p:nvPr>
        </p:nvSpPr>
        <p:spPr>
          <a:xfrm>
            <a:off x="1828800" y="6248400"/>
            <a:ext cx="4927600" cy="365125"/>
          </a:xfrm>
        </p:spPr>
        <p:txBody>
          <a:bodyPr/>
          <a:lstStyle/>
          <a:p>
            <a:r>
              <a:rPr lang="en-US" smtClean="0"/>
              <a:t>K. Bako                 OCA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457200" y="228600"/>
            <a:ext cx="6508750" cy="6400800"/>
          </a:xfrm>
        </p:spPr>
        <p:txBody>
          <a:bodyPr>
            <a:normAutofit fontScale="90000"/>
          </a:bodyPr>
          <a:lstStyle/>
          <a:p>
            <a:pPr algn="l" eaLnBrk="1" hangingPunct="1"/>
            <a:r>
              <a:rPr lang="en-US" sz="4000" b="1" dirty="0" smtClean="0"/>
              <a:t>Comprehensive Features</a:t>
            </a:r>
            <a:r>
              <a:rPr lang="en-US" dirty="0" smtClean="0"/>
              <a:t/>
            </a:r>
            <a:br>
              <a:rPr lang="en-US" dirty="0" smtClean="0"/>
            </a:br>
            <a:r>
              <a:rPr lang="en-US" sz="2000" dirty="0" smtClean="0"/>
              <a:t>A. Model Illustration</a:t>
            </a:r>
            <a:br>
              <a:rPr lang="en-US" sz="2000" dirty="0" smtClean="0"/>
            </a:br>
            <a:r>
              <a:rPr lang="en-US" sz="2000" dirty="0" smtClean="0"/>
              <a:t>B. Trauma Informed &amp; Trauma Focused Treatment Folder Options </a:t>
            </a:r>
            <a:br>
              <a:rPr lang="en-US" sz="2000" dirty="0" smtClean="0"/>
            </a:br>
            <a:r>
              <a:rPr lang="en-US" sz="2000" dirty="0" smtClean="0"/>
              <a:t>C. Parent Packet</a:t>
            </a:r>
            <a:br>
              <a:rPr lang="en-US" sz="2000" dirty="0" smtClean="0"/>
            </a:br>
            <a:r>
              <a:rPr lang="en-US" sz="2000" dirty="0" smtClean="0"/>
              <a:t>D. Measures of Progress {Quadrants of Progress}</a:t>
            </a:r>
            <a:br>
              <a:rPr lang="en-US" sz="2000" dirty="0" smtClean="0"/>
            </a:br>
            <a:r>
              <a:rPr lang="en-US" sz="2000" dirty="0" smtClean="0"/>
              <a:t>E. Metaphors</a:t>
            </a:r>
            <a:br>
              <a:rPr lang="en-US" sz="2000" dirty="0" smtClean="0"/>
            </a:br>
            <a:r>
              <a:rPr lang="en-US" sz="2000" dirty="0" smtClean="0"/>
              <a:t>F. Safety Plan</a:t>
            </a:r>
            <a:br>
              <a:rPr lang="en-US" sz="2000" dirty="0" smtClean="0"/>
            </a:br>
            <a:r>
              <a:rPr lang="en-US" sz="2000" dirty="0" smtClean="0"/>
              <a:t>G. LOC Tool</a:t>
            </a:r>
            <a:br>
              <a:rPr lang="en-US" sz="2000" dirty="0" smtClean="0"/>
            </a:br>
            <a:r>
              <a:rPr lang="en-US" sz="2000" dirty="0" smtClean="0"/>
              <a:t>H. Wrap Plan</a:t>
            </a:r>
            <a:br>
              <a:rPr lang="en-US" sz="2000" dirty="0" smtClean="0"/>
            </a:br>
            <a:r>
              <a:rPr lang="en-US" sz="2000" dirty="0" smtClean="0"/>
              <a:t>I. Family Therapy rules</a:t>
            </a:r>
            <a:br>
              <a:rPr lang="en-US" sz="2000" dirty="0" smtClean="0"/>
            </a:br>
            <a:r>
              <a:rPr lang="en-US" sz="2000" dirty="0" smtClean="0"/>
              <a:t>J. Family Therapy Process</a:t>
            </a:r>
            <a:br>
              <a:rPr lang="en-US" sz="2000" dirty="0" smtClean="0"/>
            </a:br>
            <a:r>
              <a:rPr lang="en-US" sz="2000" dirty="0" smtClean="0"/>
              <a:t>K. Visitation Sheets</a:t>
            </a:r>
            <a:br>
              <a:rPr lang="en-US" sz="2000" dirty="0" smtClean="0"/>
            </a:br>
            <a:r>
              <a:rPr lang="en-US" sz="2000" dirty="0" smtClean="0"/>
              <a:t>L. WJH Sheet</a:t>
            </a:r>
            <a:br>
              <a:rPr lang="en-US" sz="2000" dirty="0" smtClean="0"/>
            </a:br>
            <a:r>
              <a:rPr lang="en-US" sz="2000" dirty="0" smtClean="0"/>
              <a:t>M. Behavior Mod Sample Sheet</a:t>
            </a:r>
            <a:br>
              <a:rPr lang="en-US" sz="2000" dirty="0" smtClean="0"/>
            </a:br>
            <a:r>
              <a:rPr lang="en-US" sz="2000" dirty="0" smtClean="0"/>
              <a:t>N. Behavior Mod Charting</a:t>
            </a:r>
            <a:br>
              <a:rPr lang="en-US" sz="2000" dirty="0" smtClean="0"/>
            </a:br>
            <a:r>
              <a:rPr lang="en-US" sz="2000" dirty="0" smtClean="0"/>
              <a:t>O. Sample Quarterly Progress Report</a:t>
            </a:r>
            <a:br>
              <a:rPr lang="en-US" sz="2000" dirty="0" smtClean="0"/>
            </a:br>
            <a:r>
              <a:rPr lang="en-US" sz="2000" dirty="0" smtClean="0"/>
              <a:t>P. Admission Criteria</a:t>
            </a:r>
            <a:br>
              <a:rPr lang="en-US" sz="2000" dirty="0" smtClean="0"/>
            </a:br>
            <a:r>
              <a:rPr lang="en-US" sz="2000" dirty="0" smtClean="0"/>
              <a:t>Q. Discharge Criteria</a:t>
            </a:r>
            <a:br>
              <a:rPr lang="en-US" sz="2000" dirty="0" smtClean="0"/>
            </a:br>
            <a:r>
              <a:rPr lang="en-US" sz="2000" dirty="0" smtClean="0"/>
              <a:t>R. </a:t>
            </a:r>
            <a:r>
              <a:rPr lang="en-US" sz="2000" i="1" dirty="0" smtClean="0"/>
              <a:t>Family Reunification Developmental Process Best Practices</a:t>
            </a:r>
            <a:br>
              <a:rPr lang="en-US" sz="2000" i="1" dirty="0" smtClean="0"/>
            </a:br>
            <a:r>
              <a:rPr lang="en-US" sz="2000" i="1" dirty="0" smtClean="0"/>
              <a:t>S. Critical Impact Points</a:t>
            </a:r>
            <a:br>
              <a:rPr lang="en-US" sz="2000" i="1" dirty="0" smtClean="0"/>
            </a:br>
            <a:r>
              <a:rPr lang="en-US" sz="2000" i="1" dirty="0" smtClean="0"/>
              <a:t>T. Prognosis Factors</a:t>
            </a:r>
            <a:endParaRPr lang="en-US" sz="2000" dirty="0" smtClean="0"/>
          </a:p>
        </p:txBody>
      </p:sp>
      <p:sp>
        <p:nvSpPr>
          <p:cNvPr id="48132" name="Slide Number Placeholder 3"/>
          <p:cNvSpPr>
            <a:spLocks noGrp="1"/>
          </p:cNvSpPr>
          <p:nvPr>
            <p:ph type="sldNum" sz="quarter" idx="12"/>
          </p:nvPr>
        </p:nvSpPr>
        <p:spPr bwMode="auto">
          <a:ln>
            <a:miter lim="800000"/>
            <a:headEnd/>
            <a:tailEnd/>
          </a:ln>
        </p:spPr>
        <p:txBody>
          <a:bodyPr/>
          <a:lstStyle/>
          <a:p>
            <a:fld id="{4070C5FF-9D7E-4D1D-BDAF-4CBD156AA0F2}" type="slidenum">
              <a:rPr lang="en-US"/>
              <a:pPr/>
              <a:t>15</a:t>
            </a:fld>
            <a:endParaRPr lang="en-US"/>
          </a:p>
        </p:txBody>
      </p:sp>
      <p:sp>
        <p:nvSpPr>
          <p:cNvPr id="4" name="Footer Placeholder 3"/>
          <p:cNvSpPr>
            <a:spLocks noGrp="1"/>
          </p:cNvSpPr>
          <p:nvPr>
            <p:ph type="ftr" sz="quarter" idx="11"/>
          </p:nvPr>
        </p:nvSpPr>
        <p:spPr/>
        <p:txBody>
          <a:bodyPr/>
          <a:lstStyle/>
          <a:p>
            <a:r>
              <a:rPr lang="en-US" smtClean="0"/>
              <a:t>K. Bako                 OCA 2018</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Model Features</a:t>
            </a:r>
            <a:endParaRPr lang="en-US" dirty="0"/>
          </a:p>
        </p:txBody>
      </p:sp>
      <p:sp>
        <p:nvSpPr>
          <p:cNvPr id="5" name="Text Placeholder 4"/>
          <p:cNvSpPr>
            <a:spLocks noGrp="1"/>
          </p:cNvSpPr>
          <p:nvPr>
            <p:ph type="body" idx="1"/>
          </p:nvPr>
        </p:nvSpPr>
        <p:spPr>
          <a:xfrm>
            <a:off x="457200" y="1066800"/>
            <a:ext cx="4040188" cy="639762"/>
          </a:xfrm>
        </p:spPr>
        <p:txBody>
          <a:bodyPr/>
          <a:lstStyle/>
          <a:p>
            <a:r>
              <a:rPr lang="en-US" dirty="0" smtClean="0"/>
              <a:t>Education</a:t>
            </a:r>
            <a:endParaRPr lang="en-US" dirty="0"/>
          </a:p>
        </p:txBody>
      </p:sp>
      <p:sp>
        <p:nvSpPr>
          <p:cNvPr id="6" name="Content Placeholder 5"/>
          <p:cNvSpPr>
            <a:spLocks noGrp="1"/>
          </p:cNvSpPr>
          <p:nvPr>
            <p:ph sz="half" idx="2"/>
          </p:nvPr>
        </p:nvSpPr>
        <p:spPr>
          <a:xfrm>
            <a:off x="457200" y="1752600"/>
            <a:ext cx="4040188" cy="4373563"/>
          </a:xfrm>
        </p:spPr>
        <p:txBody>
          <a:bodyPr/>
          <a:lstStyle/>
          <a:p>
            <a:r>
              <a:rPr lang="en-US" dirty="0" smtClean="0"/>
              <a:t>Treatment Center Handbook</a:t>
            </a:r>
          </a:p>
          <a:p>
            <a:r>
              <a:rPr lang="en-US" dirty="0" smtClean="0"/>
              <a:t>LOC</a:t>
            </a:r>
          </a:p>
          <a:p>
            <a:r>
              <a:rPr lang="en-US" dirty="0" smtClean="0"/>
              <a:t>Parent Packet</a:t>
            </a:r>
          </a:p>
          <a:p>
            <a:r>
              <a:rPr lang="en-US" dirty="0" smtClean="0"/>
              <a:t>FRM Model Visual, Stages, Explanation, Expectation Packets &amp; Info Sessions</a:t>
            </a:r>
          </a:p>
          <a:p>
            <a:r>
              <a:rPr lang="en-US" dirty="0" smtClean="0"/>
              <a:t>Measure of Progress</a:t>
            </a:r>
          </a:p>
          <a:p>
            <a:r>
              <a:rPr lang="en-US" dirty="0" smtClean="0"/>
              <a:t>Admission Criteria</a:t>
            </a:r>
          </a:p>
          <a:p>
            <a:endParaRPr lang="en-US" dirty="0"/>
          </a:p>
        </p:txBody>
      </p:sp>
      <p:sp>
        <p:nvSpPr>
          <p:cNvPr id="7" name="Text Placeholder 6"/>
          <p:cNvSpPr>
            <a:spLocks noGrp="1"/>
          </p:cNvSpPr>
          <p:nvPr>
            <p:ph type="body" sz="quarter" idx="3"/>
          </p:nvPr>
        </p:nvSpPr>
        <p:spPr>
          <a:xfrm>
            <a:off x="4648200" y="990600"/>
            <a:ext cx="4041775" cy="639762"/>
          </a:xfrm>
        </p:spPr>
        <p:txBody>
          <a:bodyPr/>
          <a:lstStyle/>
          <a:p>
            <a:r>
              <a:rPr lang="en-US" dirty="0" smtClean="0"/>
              <a:t>Engagement</a:t>
            </a:r>
            <a:endParaRPr lang="en-US" dirty="0"/>
          </a:p>
        </p:txBody>
      </p:sp>
      <p:sp>
        <p:nvSpPr>
          <p:cNvPr id="8" name="Content Placeholder 7"/>
          <p:cNvSpPr>
            <a:spLocks noGrp="1"/>
          </p:cNvSpPr>
          <p:nvPr>
            <p:ph sz="quarter" idx="4"/>
          </p:nvPr>
        </p:nvSpPr>
        <p:spPr>
          <a:xfrm>
            <a:off x="4645025" y="1752600"/>
            <a:ext cx="4041775" cy="4373563"/>
          </a:xfrm>
        </p:spPr>
        <p:txBody>
          <a:bodyPr/>
          <a:lstStyle/>
          <a:p>
            <a:r>
              <a:rPr lang="en-US" dirty="0" smtClean="0"/>
              <a:t>Parent Packet</a:t>
            </a:r>
          </a:p>
          <a:p>
            <a:r>
              <a:rPr lang="en-US" dirty="0" smtClean="0"/>
              <a:t>WJH sheets</a:t>
            </a:r>
          </a:p>
          <a:p>
            <a:r>
              <a:rPr lang="en-US" dirty="0" smtClean="0"/>
              <a:t>Visitation Sheets</a:t>
            </a:r>
          </a:p>
          <a:p>
            <a:r>
              <a:rPr lang="en-US" dirty="0" smtClean="0"/>
              <a:t>Behavior Plans</a:t>
            </a:r>
          </a:p>
          <a:p>
            <a:r>
              <a:rPr lang="en-US" dirty="0" smtClean="0"/>
              <a:t>Safety Plans</a:t>
            </a:r>
            <a:endParaRPr lang="en-US" dirty="0" smtClean="0"/>
          </a:p>
          <a:p>
            <a:r>
              <a:rPr lang="en-US" dirty="0" smtClean="0"/>
              <a:t>Measure of Progress</a:t>
            </a:r>
          </a:p>
          <a:p>
            <a:r>
              <a:rPr lang="en-US" dirty="0" smtClean="0"/>
              <a:t>Quarterly Progress</a:t>
            </a:r>
          </a:p>
          <a:p>
            <a:r>
              <a:rPr lang="en-US" dirty="0" smtClean="0"/>
              <a:t>Discharge Criteria</a:t>
            </a:r>
          </a:p>
          <a:p>
            <a:endParaRPr lang="en-US" dirty="0" smtClean="0"/>
          </a:p>
        </p:txBody>
      </p:sp>
      <p:sp>
        <p:nvSpPr>
          <p:cNvPr id="3" name="Footer Placeholder 2"/>
          <p:cNvSpPr>
            <a:spLocks noGrp="1"/>
          </p:cNvSpPr>
          <p:nvPr>
            <p:ph type="ftr" sz="quarter" idx="11"/>
          </p:nvPr>
        </p:nvSpPr>
        <p:spPr/>
        <p:txBody>
          <a:bodyPr/>
          <a:lstStyle/>
          <a:p>
            <a:r>
              <a:rPr lang="en-US" smtClean="0"/>
              <a:t>K. Bako                 OCA 2018</a:t>
            </a:r>
            <a:endParaRPr lang="en-US"/>
          </a:p>
        </p:txBody>
      </p:sp>
      <p:sp>
        <p:nvSpPr>
          <p:cNvPr id="4" name="Slide Number Placeholder 3"/>
          <p:cNvSpPr>
            <a:spLocks noGrp="1"/>
          </p:cNvSpPr>
          <p:nvPr>
            <p:ph type="sldNum" sz="quarter" idx="12"/>
          </p:nvPr>
        </p:nvSpPr>
        <p:spPr/>
        <p:txBody>
          <a:bodyPr/>
          <a:lstStyle/>
          <a:p>
            <a:fld id="{ECA2BB18-9643-4B2F-A82D-0A327DB1116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The Family Reunification Model ©</a:t>
            </a:r>
            <a:endParaRPr lang="en-US" dirty="0"/>
          </a:p>
        </p:txBody>
      </p:sp>
      <p:pic>
        <p:nvPicPr>
          <p:cNvPr id="16" name="Picture Placeholder 15" descr="bell-curve2.jpg"/>
          <p:cNvPicPr>
            <a:picLocks noGrp="1" noChangeAspect="1"/>
          </p:cNvPicPr>
          <p:nvPr>
            <p:ph type="pic" idx="1"/>
          </p:nvPr>
        </p:nvPicPr>
        <p:blipFill>
          <a:blip r:embed="rId2"/>
          <a:stretch>
            <a:fillRect/>
          </a:stretch>
        </p:blipFill>
        <p:spPr>
          <a:xfrm>
            <a:off x="109728" y="533400"/>
            <a:ext cx="9034272" cy="4419600"/>
          </a:xfrm>
          <a:prstGeom prst="rect">
            <a:avLst/>
          </a:prstGeom>
          <a:noFill/>
          <a:ln>
            <a:noFill/>
          </a:ln>
        </p:spPr>
      </p:pic>
      <p:sp>
        <p:nvSpPr>
          <p:cNvPr id="11" name="Text Placeholder 10"/>
          <p:cNvSpPr>
            <a:spLocks noGrp="1"/>
          </p:cNvSpPr>
          <p:nvPr>
            <p:ph type="body" sz="half" idx="2"/>
          </p:nvPr>
        </p:nvSpPr>
        <p:spPr>
          <a:xfrm>
            <a:off x="1792288" y="5367338"/>
            <a:ext cx="5486400" cy="1109662"/>
          </a:xfrm>
        </p:spPr>
        <p:txBody>
          <a:bodyPr>
            <a:normAutofit/>
          </a:bodyPr>
          <a:lstStyle/>
          <a:p>
            <a:pPr>
              <a:buFont typeface="Arial" pitchFamily="34" charset="0"/>
              <a:buChar char="•"/>
            </a:pPr>
            <a:r>
              <a:rPr lang="en-US" dirty="0" smtClean="0"/>
              <a:t>Start to finish visual aide</a:t>
            </a:r>
          </a:p>
          <a:p>
            <a:pPr>
              <a:buFont typeface="Arial" pitchFamily="34" charset="0"/>
              <a:buChar char="•"/>
            </a:pPr>
            <a:r>
              <a:rPr lang="en-US" dirty="0" smtClean="0"/>
              <a:t>Externalizing the problem technique, for targeted team focus</a:t>
            </a:r>
          </a:p>
          <a:p>
            <a:pPr>
              <a:buFont typeface="Arial" pitchFamily="34" charset="0"/>
              <a:buChar char="•"/>
            </a:pPr>
            <a:r>
              <a:rPr lang="en-US" dirty="0" smtClean="0"/>
              <a:t>Purposeful collaboration</a:t>
            </a:r>
          </a:p>
          <a:p>
            <a:pPr>
              <a:buFont typeface="Arial" pitchFamily="34" charset="0"/>
              <a:buChar char="•"/>
            </a:pPr>
            <a:r>
              <a:rPr lang="en-US" dirty="0" smtClean="0"/>
              <a:t>Attention to critical impact points &amp; junctures</a:t>
            </a:r>
          </a:p>
          <a:p>
            <a:endParaRPr lang="en-US" dirty="0"/>
          </a:p>
        </p:txBody>
      </p:sp>
      <p:sp>
        <p:nvSpPr>
          <p:cNvPr id="4" name="Footer Placeholder 3"/>
          <p:cNvSpPr>
            <a:spLocks noGrp="1"/>
          </p:cNvSpPr>
          <p:nvPr>
            <p:ph type="ftr" sz="quarter" idx="11"/>
          </p:nvPr>
        </p:nvSpPr>
        <p:spPr>
          <a:xfrm>
            <a:off x="5334000" y="6324600"/>
            <a:ext cx="2895600" cy="365125"/>
          </a:xfrm>
        </p:spPr>
        <p:txBody>
          <a:bodyPr/>
          <a:lstStyle/>
          <a:p>
            <a:r>
              <a:rPr lang="en-US" smtClean="0"/>
              <a:t>K. Bako                 OCA 2018</a:t>
            </a:r>
            <a:endParaRPr lang="en-US" dirty="0"/>
          </a:p>
        </p:txBody>
      </p:sp>
      <p:sp>
        <p:nvSpPr>
          <p:cNvPr id="5" name="Slide Number Placeholder 4"/>
          <p:cNvSpPr>
            <a:spLocks noGrp="1"/>
          </p:cNvSpPr>
          <p:nvPr>
            <p:ph type="sldNum" sz="quarter" idx="12"/>
          </p:nvPr>
        </p:nvSpPr>
        <p:spPr/>
        <p:txBody>
          <a:bodyPr/>
          <a:lstStyle/>
          <a:p>
            <a:fld id="{ECA2BB18-9643-4B2F-A82D-0A327DB1116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57200" y="360363"/>
            <a:ext cx="6508750" cy="5995987"/>
          </a:xfrm>
        </p:spPr>
        <p:txBody>
          <a:bodyPr>
            <a:normAutofit fontScale="90000"/>
          </a:bodyPr>
          <a:lstStyle/>
          <a:p>
            <a:pPr eaLnBrk="1" hangingPunct="1"/>
            <a:r>
              <a:rPr lang="en-US" dirty="0" smtClean="0"/>
              <a:t/>
            </a:r>
            <a:br>
              <a:rPr lang="en-US" dirty="0" smtClean="0"/>
            </a:br>
            <a:r>
              <a:rPr lang="en-US" i="1" dirty="0" smtClean="0"/>
              <a:t>Reunifying a Family is like teaching the child and family to ride a bike</a:t>
            </a:r>
            <a:r>
              <a:rPr lang="en-US" i="1" dirty="0" smtClean="0"/>
              <a:t>.</a:t>
            </a:r>
            <a:br>
              <a:rPr lang="en-US" i="1" dirty="0" smtClean="0"/>
            </a:br>
            <a:r>
              <a:rPr lang="en-US" i="1" dirty="0" smtClean="0"/>
              <a:t>Doing the right thing</a:t>
            </a:r>
            <a:r>
              <a:rPr lang="en-US" dirty="0" smtClean="0"/>
              <a:t/>
            </a:r>
            <a:br>
              <a:rPr lang="en-US" dirty="0" smtClean="0"/>
            </a:br>
            <a:r>
              <a:rPr lang="en-US" dirty="0" smtClean="0"/>
              <a:t/>
            </a:r>
            <a:br>
              <a:rPr lang="en-US" dirty="0" smtClean="0"/>
            </a:br>
            <a:r>
              <a:rPr lang="en-US" sz="2000" dirty="0" smtClean="0"/>
              <a:t>Realize we are providing a bike (services)</a:t>
            </a:r>
            <a:br>
              <a:rPr lang="en-US" sz="2000" dirty="0" smtClean="0"/>
            </a:br>
            <a:r>
              <a:rPr lang="en-US" sz="2000" dirty="0" smtClean="0"/>
              <a:t>-Find a bike that fits (services/providers)</a:t>
            </a:r>
            <a:br>
              <a:rPr lang="en-US" sz="2000" dirty="0" smtClean="0"/>
            </a:br>
            <a:r>
              <a:rPr lang="en-US" sz="2000" dirty="0" smtClean="0"/>
              <a:t>-Getting on the bike (motivation/commitment)</a:t>
            </a:r>
            <a:r>
              <a:rPr lang="en-US" dirty="0" smtClean="0"/>
              <a:t/>
            </a:r>
            <a:br>
              <a:rPr lang="en-US" dirty="0" smtClean="0"/>
            </a:br>
            <a:r>
              <a:rPr lang="en-US" sz="2000" dirty="0" smtClean="0"/>
              <a:t>-Training wheels (Supportive Assistance)</a:t>
            </a:r>
            <a:br>
              <a:rPr lang="en-US" sz="2000" dirty="0" smtClean="0"/>
            </a:br>
            <a:r>
              <a:rPr lang="en-US" sz="2000" dirty="0" smtClean="0"/>
              <a:t>-Learning to ride without training wheels  (transfer of skills)</a:t>
            </a:r>
            <a:br>
              <a:rPr lang="en-US" sz="2000" dirty="0" smtClean="0"/>
            </a:br>
            <a:r>
              <a:rPr lang="en-US" sz="2000" dirty="0" smtClean="0"/>
              <a:t>-Staying on the path (maintenance)</a:t>
            </a:r>
            <a:br>
              <a:rPr lang="en-US" sz="2000" dirty="0" smtClean="0"/>
            </a:br>
            <a:r>
              <a:rPr lang="en-US" sz="2000" dirty="0" smtClean="0"/>
              <a:t>-Riding together in Unison at the same rate (Discharge)</a:t>
            </a:r>
            <a:br>
              <a:rPr lang="en-US" sz="2000" dirty="0" smtClean="0"/>
            </a:br>
            <a:r>
              <a:rPr lang="en-US" sz="2000" dirty="0" smtClean="0"/>
              <a:t/>
            </a:r>
            <a:br>
              <a:rPr lang="en-US" sz="2000" dirty="0" smtClean="0"/>
            </a:br>
            <a:endParaRPr lang="en-US" dirty="0" smtClean="0"/>
          </a:p>
        </p:txBody>
      </p:sp>
      <p:sp>
        <p:nvSpPr>
          <p:cNvPr id="4" name="Slide Number Placeholder 3"/>
          <p:cNvSpPr>
            <a:spLocks noGrp="1"/>
          </p:cNvSpPr>
          <p:nvPr>
            <p:ph type="sldNum" sz="quarter" idx="12"/>
          </p:nvPr>
        </p:nvSpPr>
        <p:spPr/>
        <p:txBody>
          <a:bodyPr/>
          <a:lstStyle/>
          <a:p>
            <a:fld id="{7463E705-4D69-48A8-9F20-7A710592FC5F}" type="slidenum">
              <a:rPr lang="en-US"/>
              <a:pPr/>
              <a:t>18</a:t>
            </a:fld>
            <a:endParaRPr lang="en-US"/>
          </a:p>
        </p:txBody>
      </p:sp>
      <p:sp>
        <p:nvSpPr>
          <p:cNvPr id="5" name="Footer Placeholder 4"/>
          <p:cNvSpPr>
            <a:spLocks noGrp="1"/>
          </p:cNvSpPr>
          <p:nvPr>
            <p:ph type="ftr" sz="quarter" idx="11"/>
          </p:nvPr>
        </p:nvSpPr>
        <p:spPr>
          <a:xfrm>
            <a:off x="2755900" y="6356350"/>
            <a:ext cx="6007100" cy="365125"/>
          </a:xfrm>
        </p:spPr>
        <p:txBody>
          <a:bodyPr/>
          <a:lstStyle/>
          <a:p>
            <a:r>
              <a:rPr lang="en-US" sz="1400" i="1" smtClean="0"/>
              <a:t>K. Bako                 OCA 2018</a:t>
            </a:r>
            <a:endParaRPr lang="en-US" sz="1400"/>
          </a:p>
        </p:txBody>
      </p:sp>
      <p:pic>
        <p:nvPicPr>
          <p:cNvPr id="89093" name="Picture 5" descr="images-4.jpeg"/>
          <p:cNvPicPr>
            <a:picLocks noChangeAspect="1"/>
          </p:cNvPicPr>
          <p:nvPr/>
        </p:nvPicPr>
        <p:blipFill>
          <a:blip r:embed="rId2"/>
          <a:srcRect/>
          <a:stretch>
            <a:fillRect/>
          </a:stretch>
        </p:blipFill>
        <p:spPr bwMode="auto">
          <a:xfrm>
            <a:off x="6438900" y="4572000"/>
            <a:ext cx="2324100" cy="142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360363"/>
            <a:ext cx="6508750" cy="5995987"/>
          </a:xfrm>
        </p:spPr>
        <p:txBody>
          <a:bodyPr>
            <a:normAutofit/>
          </a:bodyPr>
          <a:lstStyle/>
          <a:p>
            <a:pPr eaLnBrk="1" hangingPunct="1"/>
            <a:r>
              <a:rPr lang="en-US" sz="2400" i="1" dirty="0" smtClean="0"/>
              <a:t>Using </a:t>
            </a:r>
            <a:r>
              <a:rPr lang="en-US" sz="2400" i="1" dirty="0" smtClean="0"/>
              <a:t>Hi-Fidelity </a:t>
            </a:r>
            <a:r>
              <a:rPr lang="en-US" sz="2400" i="1" dirty="0" smtClean="0"/>
              <a:t>Wraparound to </a:t>
            </a:r>
            <a:r>
              <a:rPr lang="en-US" sz="2400" i="1" dirty="0" smtClean="0"/>
              <a:t>drive the process is like riding in an SUV full of TX Providers on the Journey to Reunification</a:t>
            </a:r>
            <a:r>
              <a:rPr lang="en-US" dirty="0" smtClean="0"/>
              <a:t/>
            </a:r>
            <a:br>
              <a:rPr lang="en-US" dirty="0" smtClean="0"/>
            </a:br>
            <a:r>
              <a:rPr lang="en-US" u="sng" dirty="0" smtClean="0"/>
              <a:t>Doing the Thing Right (Efficiency)</a:t>
            </a:r>
            <a:r>
              <a:rPr lang="en-US" dirty="0" smtClean="0"/>
              <a:t/>
            </a:r>
            <a:br>
              <a:rPr lang="en-US" dirty="0" smtClean="0"/>
            </a:br>
            <a:r>
              <a:rPr lang="en-US" sz="2000" dirty="0" smtClean="0"/>
              <a:t>-Determine who has been driving?</a:t>
            </a:r>
            <a:br>
              <a:rPr lang="en-US" sz="2000" dirty="0" smtClean="0"/>
            </a:br>
            <a:r>
              <a:rPr lang="en-US" sz="2000" dirty="0" smtClean="0"/>
              <a:t>-Who </a:t>
            </a:r>
            <a:r>
              <a:rPr lang="en-US" sz="2000" b="1" dirty="0" smtClean="0"/>
              <a:t>should</a:t>
            </a:r>
            <a:r>
              <a:rPr lang="en-US" sz="2000" dirty="0" smtClean="0"/>
              <a:t> be driving?</a:t>
            </a:r>
            <a:br>
              <a:rPr lang="en-US" sz="2000" dirty="0" smtClean="0"/>
            </a:br>
            <a:r>
              <a:rPr lang="en-US" sz="2000" dirty="0" smtClean="0"/>
              <a:t>-Are they safe/legal driver?</a:t>
            </a:r>
            <a:br>
              <a:rPr lang="en-US" sz="2000" dirty="0" smtClean="0"/>
            </a:br>
            <a:r>
              <a:rPr lang="en-US" sz="2000" dirty="0" smtClean="0"/>
              <a:t>-Have we agreed on where we are going?</a:t>
            </a:r>
            <a:br>
              <a:rPr lang="en-US" sz="2000" dirty="0" smtClean="0"/>
            </a:br>
            <a:r>
              <a:rPr lang="en-US" sz="2000" dirty="0" smtClean="0"/>
              <a:t>-What kind of route are we going to take?</a:t>
            </a:r>
            <a:br>
              <a:rPr lang="en-US" sz="2000" dirty="0" smtClean="0"/>
            </a:br>
            <a:r>
              <a:rPr lang="en-US" sz="2000" dirty="0" smtClean="0"/>
              <a:t>-What kind of resources are in our car?</a:t>
            </a:r>
            <a:r>
              <a:rPr lang="en-US" dirty="0" smtClean="0"/>
              <a:t/>
            </a:r>
            <a:br>
              <a:rPr lang="en-US" dirty="0" smtClean="0"/>
            </a:br>
            <a:r>
              <a:rPr lang="en-US" sz="2000" dirty="0" smtClean="0"/>
              <a:t>-Who are we kicking out first?</a:t>
            </a:r>
            <a:br>
              <a:rPr lang="en-US" sz="2000" dirty="0" smtClean="0"/>
            </a:br>
            <a:r>
              <a:rPr lang="en-US" sz="2000" dirty="0" smtClean="0"/>
              <a:t>-Is everyone in the car that needs to be?</a:t>
            </a:r>
            <a:endParaRPr lang="en-US" dirty="0" smtClean="0"/>
          </a:p>
        </p:txBody>
      </p:sp>
      <p:sp>
        <p:nvSpPr>
          <p:cNvPr id="4" name="Slide Number Placeholder 3"/>
          <p:cNvSpPr>
            <a:spLocks noGrp="1"/>
          </p:cNvSpPr>
          <p:nvPr>
            <p:ph type="sldNum" sz="quarter" idx="12"/>
          </p:nvPr>
        </p:nvSpPr>
        <p:spPr/>
        <p:txBody>
          <a:bodyPr/>
          <a:lstStyle/>
          <a:p>
            <a:fld id="{0AF66B52-E7FE-4D88-9A2E-94F5A04ED463}" type="slidenum">
              <a:rPr lang="en-US"/>
              <a:pPr/>
              <a:t>19</a:t>
            </a:fld>
            <a:endParaRPr lang="en-US"/>
          </a:p>
        </p:txBody>
      </p:sp>
      <p:sp>
        <p:nvSpPr>
          <p:cNvPr id="5" name="Footer Placeholder 4"/>
          <p:cNvSpPr>
            <a:spLocks noGrp="1"/>
          </p:cNvSpPr>
          <p:nvPr>
            <p:ph type="ftr" sz="quarter" idx="11"/>
          </p:nvPr>
        </p:nvSpPr>
        <p:spPr>
          <a:xfrm>
            <a:off x="4724400" y="6356350"/>
            <a:ext cx="4038600" cy="365125"/>
          </a:xfrm>
        </p:spPr>
        <p:txBody>
          <a:bodyPr/>
          <a:lstStyle/>
          <a:p>
            <a:r>
              <a:rPr lang="en-US" i="1" smtClean="0"/>
              <a:t>K. Bako                 OCA 2018</a:t>
            </a:r>
            <a:endParaRPr lang="en-US" i="1"/>
          </a:p>
        </p:txBody>
      </p:sp>
      <p:pic>
        <p:nvPicPr>
          <p:cNvPr id="90117" name="Picture 5" descr="images-5.jpeg"/>
          <p:cNvPicPr>
            <a:picLocks noChangeAspect="1"/>
          </p:cNvPicPr>
          <p:nvPr/>
        </p:nvPicPr>
        <p:blipFill>
          <a:blip r:embed="rId2"/>
          <a:srcRect/>
          <a:stretch>
            <a:fillRect/>
          </a:stretch>
        </p:blipFill>
        <p:spPr bwMode="auto">
          <a:xfrm>
            <a:off x="6629400" y="4876800"/>
            <a:ext cx="2133600" cy="1230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p:spPr>
        <p:txBody>
          <a:bodyPr>
            <a:normAutofit fontScale="90000"/>
          </a:bodyPr>
          <a:lstStyle/>
          <a:p>
            <a:r>
              <a:rPr lang="en-US" dirty="0" smtClean="0"/>
              <a:t>Clinician</a:t>
            </a:r>
            <a:br>
              <a:rPr lang="en-US" dirty="0" smtClean="0"/>
            </a:br>
            <a:r>
              <a:rPr lang="en-US" dirty="0" smtClean="0"/>
              <a:t>Researcher- </a:t>
            </a:r>
            <a:r>
              <a:rPr lang="en-US" dirty="0" smtClean="0"/>
              <a:t>Practitioner</a:t>
            </a:r>
            <a:endParaRPr lang="en-US" dirty="0"/>
          </a:p>
        </p:txBody>
      </p:sp>
      <p:pic>
        <p:nvPicPr>
          <p:cNvPr id="7" name="Content Placeholder 6" descr="IMG_2596.JPG"/>
          <p:cNvPicPr>
            <a:picLocks noGrp="1" noChangeAspect="1"/>
          </p:cNvPicPr>
          <p:nvPr>
            <p:ph idx="1"/>
          </p:nvPr>
        </p:nvPicPr>
        <p:blipFill>
          <a:blip r:embed="rId2"/>
          <a:stretch>
            <a:fillRect/>
          </a:stretch>
        </p:blipFill>
        <p:spPr>
          <a:xfrm>
            <a:off x="4485559" y="273050"/>
            <a:ext cx="3290731" cy="5853113"/>
          </a:xfrm>
        </p:spPr>
      </p:pic>
      <p:sp>
        <p:nvSpPr>
          <p:cNvPr id="6" name="Text Placeholder 5"/>
          <p:cNvSpPr>
            <a:spLocks noGrp="1"/>
          </p:cNvSpPr>
          <p:nvPr>
            <p:ph type="body" sz="half" idx="2"/>
          </p:nvPr>
        </p:nvSpPr>
        <p:spPr>
          <a:xfrm>
            <a:off x="457200" y="914400"/>
            <a:ext cx="3008313" cy="5791200"/>
          </a:xfrm>
        </p:spPr>
        <p:txBody>
          <a:bodyPr>
            <a:normAutofit lnSpcReduction="10000"/>
          </a:bodyPr>
          <a:lstStyle/>
          <a:p>
            <a:pPr>
              <a:buFont typeface="Arial" pitchFamily="34" charset="0"/>
              <a:buChar char="•"/>
            </a:pPr>
            <a:r>
              <a:rPr lang="en-US" sz="1600" dirty="0" smtClean="0"/>
              <a:t>Master’s in Clinical Community Mental Health</a:t>
            </a:r>
          </a:p>
          <a:p>
            <a:pPr>
              <a:buFont typeface="Arial" pitchFamily="34" charset="0"/>
              <a:buChar char="•"/>
            </a:pPr>
            <a:r>
              <a:rPr lang="en-US" sz="1600" dirty="0" smtClean="0"/>
              <a:t>LPCC</a:t>
            </a:r>
          </a:p>
          <a:p>
            <a:pPr>
              <a:buFont typeface="Arial" pitchFamily="34" charset="0"/>
              <a:buChar char="•"/>
            </a:pPr>
            <a:r>
              <a:rPr lang="en-US" sz="1600" dirty="0" smtClean="0"/>
              <a:t>Accepted into Doctoral Program in 2011</a:t>
            </a:r>
          </a:p>
          <a:p>
            <a:pPr>
              <a:buFont typeface="Arial" pitchFamily="34" charset="0"/>
              <a:buChar char="•"/>
            </a:pPr>
            <a:r>
              <a:rPr lang="en-US" sz="1600" dirty="0" smtClean="0"/>
              <a:t>Remained in the field due to my investment in my work with the FRM </a:t>
            </a:r>
            <a:r>
              <a:rPr lang="en-US" sz="1600" dirty="0" smtClean="0"/>
              <a:t>and </a:t>
            </a:r>
            <a:r>
              <a:rPr lang="en-US" sz="1600" dirty="0" smtClean="0"/>
              <a:t>RTC</a:t>
            </a:r>
          </a:p>
          <a:p>
            <a:endParaRPr lang="en-US" sz="1600" dirty="0" smtClean="0"/>
          </a:p>
          <a:p>
            <a:pPr>
              <a:buFont typeface="Arial" pitchFamily="34" charset="0"/>
              <a:buChar char="•"/>
            </a:pPr>
            <a:r>
              <a:rPr lang="en-US" sz="1600" dirty="0" smtClean="0"/>
              <a:t>Studied the clinical process, as well as my children and family’s outcomes(positive &amp; negative), collected variables- which lead to:</a:t>
            </a:r>
          </a:p>
          <a:p>
            <a:pPr>
              <a:buFont typeface="Arial" pitchFamily="34" charset="0"/>
              <a:buChar char="•"/>
            </a:pPr>
            <a:endParaRPr lang="en-US" sz="1600" dirty="0" smtClean="0"/>
          </a:p>
          <a:p>
            <a:pPr>
              <a:buFont typeface="Arial" pitchFamily="34" charset="0"/>
              <a:buChar char="•"/>
            </a:pPr>
            <a:r>
              <a:rPr lang="en-US" sz="1600" dirty="0" smtClean="0"/>
              <a:t>Prognosis Factors</a:t>
            </a:r>
          </a:p>
          <a:p>
            <a:pPr>
              <a:buFont typeface="Arial" pitchFamily="34" charset="0"/>
              <a:buChar char="•"/>
            </a:pPr>
            <a:r>
              <a:rPr lang="en-US" sz="1600" dirty="0" smtClean="0"/>
              <a:t>Critical Impact Points</a:t>
            </a:r>
          </a:p>
          <a:p>
            <a:pPr>
              <a:buFont typeface="Arial" pitchFamily="34" charset="0"/>
              <a:buChar char="•"/>
            </a:pPr>
            <a:r>
              <a:rPr lang="en-US" sz="1600" dirty="0" smtClean="0"/>
              <a:t>Customized Clinical Treatment Folders</a:t>
            </a:r>
          </a:p>
          <a:p>
            <a:pPr>
              <a:buFont typeface="Arial" pitchFamily="34" charset="0"/>
              <a:buChar char="•"/>
            </a:pPr>
            <a:r>
              <a:rPr lang="en-US" sz="1600" dirty="0" smtClean="0"/>
              <a:t>Predictive Analytics</a:t>
            </a:r>
          </a:p>
          <a:p>
            <a:pPr>
              <a:buFont typeface="Arial" pitchFamily="34" charset="0"/>
              <a:buChar char="•"/>
            </a:pPr>
            <a:r>
              <a:rPr lang="en-US" sz="1600" dirty="0" smtClean="0"/>
              <a:t>Continuum of </a:t>
            </a:r>
            <a:r>
              <a:rPr lang="en-US" sz="1600" dirty="0" err="1" smtClean="0"/>
              <a:t>Compentencies</a:t>
            </a:r>
            <a:endParaRPr lang="en-US" sz="1600" dirty="0" smtClean="0"/>
          </a:p>
          <a:p>
            <a:pPr>
              <a:buFont typeface="Arial" pitchFamily="34" charset="0"/>
              <a:buChar char="•"/>
            </a:pPr>
            <a:r>
              <a:rPr lang="en-US" sz="1600" dirty="0" smtClean="0"/>
              <a:t>Micro to Macro application of FRM</a:t>
            </a: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a:p>
        </p:txBody>
      </p:sp>
      <p:sp>
        <p:nvSpPr>
          <p:cNvPr id="8" name="Slide Number Placeholder 7"/>
          <p:cNvSpPr>
            <a:spLocks noGrp="1"/>
          </p:cNvSpPr>
          <p:nvPr>
            <p:ph type="sldNum" sz="quarter" idx="12"/>
          </p:nvPr>
        </p:nvSpPr>
        <p:spPr/>
        <p:txBody>
          <a:bodyPr/>
          <a:lstStyle/>
          <a:p>
            <a:fld id="{ECA2BB18-9643-4B2F-A82D-0A327DB1116D}" type="slidenum">
              <a:rPr lang="en-US" smtClean="0"/>
              <a:pPr/>
              <a:t>2</a:t>
            </a:fld>
            <a:endParaRPr lang="en-US"/>
          </a:p>
        </p:txBody>
      </p:sp>
      <p:sp>
        <p:nvSpPr>
          <p:cNvPr id="9" name="Footer Placeholder 8"/>
          <p:cNvSpPr>
            <a:spLocks noGrp="1"/>
          </p:cNvSpPr>
          <p:nvPr>
            <p:ph type="ftr" sz="quarter" idx="11"/>
          </p:nvPr>
        </p:nvSpPr>
        <p:spPr>
          <a:xfrm>
            <a:off x="5334000" y="6324600"/>
            <a:ext cx="2895600" cy="365125"/>
          </a:xfrm>
        </p:spPr>
        <p:txBody>
          <a:bodyPr/>
          <a:lstStyle/>
          <a:p>
            <a:r>
              <a:rPr lang="en-US" dirty="0" smtClean="0"/>
              <a:t>K. Bako                 </a:t>
            </a:r>
            <a:r>
              <a:rPr lang="en-US" dirty="0" smtClean="0"/>
              <a:t>OCA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Micro to Macro</a:t>
            </a:r>
            <a:endParaRPr lang="en-US" dirty="0"/>
          </a:p>
        </p:txBody>
      </p:sp>
      <p:sp>
        <p:nvSpPr>
          <p:cNvPr id="6" name="Footer Placeholder 5"/>
          <p:cNvSpPr>
            <a:spLocks noGrp="1"/>
          </p:cNvSpPr>
          <p:nvPr>
            <p:ph type="ftr" sz="quarter" idx="11"/>
          </p:nvPr>
        </p:nvSpPr>
        <p:spPr>
          <a:xfrm>
            <a:off x="5334000" y="6324600"/>
            <a:ext cx="2895600" cy="365125"/>
          </a:xfrm>
        </p:spPr>
        <p:txBody>
          <a:bodyPr/>
          <a:lstStyle/>
          <a:p>
            <a:r>
              <a:rPr lang="en-US" smtClean="0"/>
              <a:t>K. Bako                 OCA 2018</a:t>
            </a:r>
            <a:endParaRPr lang="en-US" dirty="0"/>
          </a:p>
        </p:txBody>
      </p:sp>
      <p:sp>
        <p:nvSpPr>
          <p:cNvPr id="5" name="Slide Number Placeholder 4"/>
          <p:cNvSpPr>
            <a:spLocks noGrp="1"/>
          </p:cNvSpPr>
          <p:nvPr>
            <p:ph type="sldNum" sz="quarter" idx="12"/>
          </p:nvPr>
        </p:nvSpPr>
        <p:spPr/>
        <p:txBody>
          <a:bodyPr/>
          <a:lstStyle/>
          <a:p>
            <a:fld id="{ECA2BB18-9643-4B2F-A82D-0A327DB1116D}" type="slidenum">
              <a:rPr lang="en-US" smtClean="0"/>
              <a:pPr/>
              <a:t>20</a:t>
            </a:fld>
            <a:endParaRPr lang="en-US"/>
          </a:p>
        </p:txBody>
      </p:sp>
      <p:graphicFrame>
        <p:nvGraphicFramePr>
          <p:cNvPr id="8" name="Diagram 7"/>
          <p:cNvGraphicFramePr/>
          <p:nvPr/>
        </p:nvGraphicFramePr>
        <p:xfrm>
          <a:off x="1524000" y="838200"/>
          <a:ext cx="6096000" cy="551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dirty="0" smtClean="0"/>
          </a:p>
        </p:txBody>
      </p:sp>
      <p:sp>
        <p:nvSpPr>
          <p:cNvPr id="4" name="Slide Number Placeholder 3"/>
          <p:cNvSpPr>
            <a:spLocks noGrp="1"/>
          </p:cNvSpPr>
          <p:nvPr>
            <p:ph type="sldNum" sz="quarter" idx="12"/>
          </p:nvPr>
        </p:nvSpPr>
        <p:spPr/>
        <p:txBody>
          <a:bodyPr/>
          <a:lstStyle/>
          <a:p>
            <a:fld id="{ECA2BB18-9643-4B2F-A82D-0A327DB1116D}" type="slidenum">
              <a:rPr lang="en-US" smtClean="0"/>
              <a:pPr/>
              <a:t>21</a:t>
            </a:fld>
            <a:endParaRPr lang="en-US"/>
          </a:p>
        </p:txBody>
      </p:sp>
      <p:sp>
        <p:nvSpPr>
          <p:cNvPr id="5" name="Footer Placeholder 4"/>
          <p:cNvSpPr>
            <a:spLocks noGrp="1"/>
          </p:cNvSpPr>
          <p:nvPr>
            <p:ph type="ftr" sz="quarter" idx="11"/>
          </p:nvPr>
        </p:nvSpPr>
        <p:spPr>
          <a:xfrm>
            <a:off x="5334000" y="6324600"/>
            <a:ext cx="2895600" cy="365125"/>
          </a:xfrm>
        </p:spPr>
        <p:txBody>
          <a:bodyPr/>
          <a:lstStyle/>
          <a:p>
            <a:r>
              <a:rPr lang="en-US" smtClean="0"/>
              <a:t>K. Bako                 OCA 2018</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Contact Information</a:t>
            </a:r>
            <a:endParaRPr lang="en-US" dirty="0"/>
          </a:p>
        </p:txBody>
      </p:sp>
      <p:sp>
        <p:nvSpPr>
          <p:cNvPr id="7" name="Content Placeholder 6"/>
          <p:cNvSpPr>
            <a:spLocks noGrp="1"/>
          </p:cNvSpPr>
          <p:nvPr>
            <p:ph idx="1"/>
          </p:nvPr>
        </p:nvSpPr>
        <p:spPr>
          <a:xfrm>
            <a:off x="457200" y="1371600"/>
            <a:ext cx="8229600" cy="4754563"/>
          </a:xfrm>
        </p:spPr>
        <p:txBody>
          <a:bodyPr>
            <a:normAutofit fontScale="92500"/>
          </a:bodyPr>
          <a:lstStyle/>
          <a:p>
            <a:r>
              <a:rPr lang="en-US" dirty="0" smtClean="0"/>
              <a:t>Kelly N. Bako, </a:t>
            </a:r>
            <a:r>
              <a:rPr lang="en-US" dirty="0" err="1" smtClean="0"/>
              <a:t>MSEd</a:t>
            </a:r>
            <a:r>
              <a:rPr lang="en-US" dirty="0" smtClean="0"/>
              <a:t>., LPCC</a:t>
            </a:r>
          </a:p>
          <a:p>
            <a:r>
              <a:rPr lang="en-US" dirty="0" smtClean="0"/>
              <a:t>Phone: 330.509.9640</a:t>
            </a:r>
          </a:p>
          <a:p>
            <a:r>
              <a:rPr lang="en-US" dirty="0" smtClean="0"/>
              <a:t>Email:  </a:t>
            </a:r>
            <a:r>
              <a:rPr lang="en-US" dirty="0" smtClean="0">
                <a:hlinkClick r:id="rId2"/>
              </a:rPr>
              <a:t>thefamilyreunificationmodel@gmail.com</a:t>
            </a:r>
            <a:endParaRPr lang="en-US" dirty="0" smtClean="0"/>
          </a:p>
          <a:p>
            <a:r>
              <a:rPr lang="en-US" dirty="0" smtClean="0"/>
              <a:t>Website: </a:t>
            </a:r>
            <a:r>
              <a:rPr lang="en-US" dirty="0" smtClean="0">
                <a:hlinkClick r:id="rId3"/>
              </a:rPr>
              <a:t>http://www.thefamilyreunificationmodel.com/</a:t>
            </a:r>
            <a:endParaRPr lang="en-US" dirty="0" smtClean="0"/>
          </a:p>
          <a:p>
            <a:r>
              <a:rPr lang="en-US" dirty="0" smtClean="0"/>
              <a:t>LinkedIn: </a:t>
            </a:r>
            <a:r>
              <a:rPr lang="en-US" dirty="0" smtClean="0">
                <a:hlinkClick r:id="rId4"/>
              </a:rPr>
              <a:t>https://www.linkedin.com/in/kelly-bako-65055a56/</a:t>
            </a:r>
            <a:endParaRPr lang="en-US" dirty="0" smtClean="0"/>
          </a:p>
          <a:p>
            <a:r>
              <a:rPr lang="en-US" dirty="0" err="1" smtClean="0"/>
              <a:t>Facebook</a:t>
            </a:r>
            <a:r>
              <a:rPr lang="en-US" dirty="0" smtClean="0"/>
              <a:t>: </a:t>
            </a:r>
            <a:r>
              <a:rPr lang="en-US" dirty="0" smtClean="0">
                <a:hlinkClick r:id="rId5"/>
              </a:rPr>
              <a:t>https://www.facebook.com/kellybakothesource/</a:t>
            </a:r>
            <a:endParaRPr lang="en-US" dirty="0" smtClean="0"/>
          </a:p>
          <a:p>
            <a:endParaRPr lang="en-US" dirty="0" smtClean="0"/>
          </a:p>
          <a:p>
            <a:endParaRPr lang="en-US" dirty="0" smtClean="0"/>
          </a:p>
          <a:p>
            <a:endParaRPr lang="en-US" dirty="0" smtClean="0"/>
          </a:p>
          <a:p>
            <a:endParaRPr lang="en-US" dirty="0"/>
          </a:p>
        </p:txBody>
      </p:sp>
      <p:sp>
        <p:nvSpPr>
          <p:cNvPr id="5" name="Footer Placeholder 4"/>
          <p:cNvSpPr>
            <a:spLocks noGrp="1"/>
          </p:cNvSpPr>
          <p:nvPr>
            <p:ph type="ftr" sz="quarter" idx="11"/>
          </p:nvPr>
        </p:nvSpPr>
        <p:spPr>
          <a:xfrm>
            <a:off x="5334000" y="6324600"/>
            <a:ext cx="2895600" cy="365125"/>
          </a:xfrm>
        </p:spPr>
        <p:txBody>
          <a:bodyPr/>
          <a:lstStyle/>
          <a:p>
            <a:r>
              <a:rPr lang="en-US" smtClean="0"/>
              <a:t>K. Bako                 OCA 2018</a:t>
            </a:r>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Who’s Who?</a:t>
            </a:r>
            <a:endParaRPr lang="en-US" sz="3600" b="1" dirty="0"/>
          </a:p>
        </p:txBody>
      </p:sp>
      <p:sp>
        <p:nvSpPr>
          <p:cNvPr id="3" name="Content Placeholder 2"/>
          <p:cNvSpPr>
            <a:spLocks noGrp="1"/>
          </p:cNvSpPr>
          <p:nvPr>
            <p:ph idx="1"/>
          </p:nvPr>
        </p:nvSpPr>
        <p:spPr/>
        <p:txBody>
          <a:bodyPr>
            <a:normAutofit lnSpcReduction="10000"/>
          </a:bodyPr>
          <a:lstStyle/>
          <a:p>
            <a:r>
              <a:rPr lang="en-US" dirty="0" smtClean="0"/>
              <a:t>Direct Care Staff </a:t>
            </a:r>
          </a:p>
          <a:p>
            <a:r>
              <a:rPr lang="en-US" dirty="0" smtClean="0"/>
              <a:t>Clinicians </a:t>
            </a:r>
            <a:r>
              <a:rPr lang="en-US" dirty="0" smtClean="0"/>
              <a:t>&amp; Clinical </a:t>
            </a:r>
            <a:r>
              <a:rPr lang="en-US" dirty="0" smtClean="0"/>
              <a:t>Directors</a:t>
            </a:r>
          </a:p>
          <a:p>
            <a:r>
              <a:rPr lang="en-US" dirty="0" smtClean="0"/>
              <a:t>Program Managers</a:t>
            </a:r>
          </a:p>
          <a:p>
            <a:r>
              <a:rPr lang="en-US" dirty="0" smtClean="0"/>
              <a:t>Residential Administrators</a:t>
            </a:r>
          </a:p>
          <a:p>
            <a:r>
              <a:rPr lang="en-US" dirty="0" smtClean="0"/>
              <a:t>Community Mental </a:t>
            </a:r>
            <a:r>
              <a:rPr lang="en-US" dirty="0" smtClean="0"/>
              <a:t>Health Providers</a:t>
            </a:r>
            <a:endParaRPr lang="en-US" dirty="0" smtClean="0"/>
          </a:p>
          <a:p>
            <a:r>
              <a:rPr lang="en-US" dirty="0" smtClean="0"/>
              <a:t>Executives</a:t>
            </a:r>
          </a:p>
          <a:p>
            <a:r>
              <a:rPr lang="en-US" dirty="0" smtClean="0"/>
              <a:t>Insurance Companies</a:t>
            </a:r>
          </a:p>
          <a:p>
            <a:r>
              <a:rPr lang="en-US" dirty="0" smtClean="0"/>
              <a:t>Others?</a:t>
            </a:r>
            <a:endParaRPr lang="en-US" dirty="0"/>
          </a:p>
        </p:txBody>
      </p:sp>
      <p:sp>
        <p:nvSpPr>
          <p:cNvPr id="4" name="Footer Placeholder 3"/>
          <p:cNvSpPr>
            <a:spLocks noGrp="1"/>
          </p:cNvSpPr>
          <p:nvPr>
            <p:ph type="ftr" sz="quarter" idx="11"/>
          </p:nvPr>
        </p:nvSpPr>
        <p:spPr>
          <a:xfrm>
            <a:off x="5486400" y="6324600"/>
            <a:ext cx="2895600" cy="365125"/>
          </a:xfrm>
        </p:spPr>
        <p:txBody>
          <a:bodyPr/>
          <a:lstStyle/>
          <a:p>
            <a:r>
              <a:rPr lang="en-US" smtClean="0"/>
              <a:t>K. Bako                 OCA 2018</a:t>
            </a:r>
            <a:endParaRPr lang="en-US" dirty="0"/>
          </a:p>
        </p:txBody>
      </p:sp>
      <p:sp>
        <p:nvSpPr>
          <p:cNvPr id="5" name="Slide Number Placeholder 4"/>
          <p:cNvSpPr>
            <a:spLocks noGrp="1"/>
          </p:cNvSpPr>
          <p:nvPr>
            <p:ph type="sldNum" sz="quarter" idx="12"/>
          </p:nvPr>
        </p:nvSpPr>
        <p:spPr/>
        <p:txBody>
          <a:bodyPr/>
          <a:lstStyle/>
          <a:p>
            <a:fld id="{ECA2BB18-9643-4B2F-A82D-0A327DB1116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Parking Lot</a:t>
            </a:r>
            <a:endParaRPr lang="en-US" sz="3600" b="1"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a:xfrm>
            <a:off x="5562600" y="6248400"/>
            <a:ext cx="2895600" cy="365125"/>
          </a:xfrm>
        </p:spPr>
        <p:txBody>
          <a:bodyPr/>
          <a:lstStyle/>
          <a:p>
            <a:pPr algn="l"/>
            <a:r>
              <a:rPr lang="en-US" smtClean="0"/>
              <a:t>K. Bako                 OCA 2018</a:t>
            </a:r>
            <a:endParaRPr lang="en-US" dirty="0"/>
          </a:p>
        </p:txBody>
      </p:sp>
      <p:sp>
        <p:nvSpPr>
          <p:cNvPr id="5" name="Slide Number Placeholder 4"/>
          <p:cNvSpPr>
            <a:spLocks noGrp="1"/>
          </p:cNvSpPr>
          <p:nvPr>
            <p:ph type="sldNum" sz="quarter" idx="12"/>
          </p:nvPr>
        </p:nvSpPr>
        <p:spPr>
          <a:xfrm>
            <a:off x="4953000" y="6324600"/>
            <a:ext cx="3276600" cy="365125"/>
          </a:xfrm>
        </p:spPr>
        <p:txBody>
          <a:bodyPr/>
          <a:lstStyle/>
          <a:p>
            <a:fld id="{ECA2BB18-9643-4B2F-A82D-0A327DB1116D}"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Residential Treatment Service Delivery &amp; Collaboration</a:t>
            </a:r>
            <a:endParaRPr lang="en-US" dirty="0"/>
          </a:p>
        </p:txBody>
      </p:sp>
      <p:sp>
        <p:nvSpPr>
          <p:cNvPr id="3" name="Content Placeholder 2"/>
          <p:cNvSpPr>
            <a:spLocks noGrp="1"/>
          </p:cNvSpPr>
          <p:nvPr>
            <p:ph idx="1"/>
          </p:nvPr>
        </p:nvSpPr>
        <p:spPr/>
        <p:txBody>
          <a:bodyPr/>
          <a:lstStyle/>
          <a:p>
            <a:r>
              <a:rPr lang="en-US" dirty="0" smtClean="0"/>
              <a:t>Efficiency is doing the thing right</a:t>
            </a:r>
          </a:p>
          <a:p>
            <a:r>
              <a:rPr lang="en-US" dirty="0" smtClean="0"/>
              <a:t>Effectiveness is doing the right thing</a:t>
            </a:r>
            <a:endParaRPr lang="en-US" dirty="0"/>
          </a:p>
        </p:txBody>
      </p:sp>
      <p:sp>
        <p:nvSpPr>
          <p:cNvPr id="4" name="Footer Placeholder 3"/>
          <p:cNvSpPr>
            <a:spLocks noGrp="1"/>
          </p:cNvSpPr>
          <p:nvPr>
            <p:ph type="ftr" sz="quarter" idx="11"/>
          </p:nvPr>
        </p:nvSpPr>
        <p:spPr/>
        <p:txBody>
          <a:bodyPr/>
          <a:lstStyle/>
          <a:p>
            <a:r>
              <a:rPr lang="en-US" smtClean="0"/>
              <a:t>K. Bako                 OCA 2018</a:t>
            </a:r>
            <a:endParaRPr lang="en-US"/>
          </a:p>
        </p:txBody>
      </p:sp>
      <p:sp>
        <p:nvSpPr>
          <p:cNvPr id="5" name="Slide Number Placeholder 4"/>
          <p:cNvSpPr>
            <a:spLocks noGrp="1"/>
          </p:cNvSpPr>
          <p:nvPr>
            <p:ph type="sldNum" sz="quarter" idx="12"/>
          </p:nvPr>
        </p:nvSpPr>
        <p:spPr/>
        <p:txBody>
          <a:bodyPr/>
          <a:lstStyle/>
          <a:p>
            <a:fld id="{ECA2BB18-9643-4B2F-A82D-0A327DB1116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Big Picture</a:t>
            </a:r>
            <a:endParaRPr lang="en-US" sz="3600" b="1" dirty="0"/>
          </a:p>
        </p:txBody>
      </p:sp>
      <p:sp>
        <p:nvSpPr>
          <p:cNvPr id="3" name="Content Placeholder 2"/>
          <p:cNvSpPr>
            <a:spLocks noGrp="1"/>
          </p:cNvSpPr>
          <p:nvPr>
            <p:ph idx="1"/>
          </p:nvPr>
        </p:nvSpPr>
        <p:spPr/>
        <p:txBody>
          <a:bodyPr>
            <a:normAutofit fontScale="85000" lnSpcReduction="10000"/>
          </a:bodyPr>
          <a:lstStyle/>
          <a:p>
            <a:r>
              <a:rPr lang="en-US" dirty="0"/>
              <a:t>A Residential Treatment Center that utilizes a model is more organized, synchronized, and effective in its services delivery and outcomes.</a:t>
            </a:r>
          </a:p>
          <a:p>
            <a:r>
              <a:rPr lang="en-US" dirty="0"/>
              <a:t>Trained Providers provide better services.</a:t>
            </a:r>
          </a:p>
          <a:p>
            <a:r>
              <a:rPr lang="en-US" dirty="0"/>
              <a:t>Trained Providers are better at engagement, treatment planning, and service delivery, which results in more positive outcomes for the child and family. </a:t>
            </a:r>
          </a:p>
          <a:p>
            <a:r>
              <a:rPr lang="en-US" dirty="0"/>
              <a:t>A Trained system of care uses its resources wisely and effectively, optimizing its outcomes.</a:t>
            </a:r>
          </a:p>
          <a:p>
            <a:r>
              <a:rPr lang="en-US" dirty="0"/>
              <a:t>A trained company can provide data to its reimbursement sources, documenting its effectiveness.</a:t>
            </a:r>
          </a:p>
          <a:p>
            <a:pPr>
              <a:buNone/>
            </a:pPr>
            <a:endParaRPr lang="en-US" dirty="0" smtClean="0"/>
          </a:p>
        </p:txBody>
      </p:sp>
      <p:sp>
        <p:nvSpPr>
          <p:cNvPr id="4" name="Slide Number Placeholder 3"/>
          <p:cNvSpPr>
            <a:spLocks noGrp="1"/>
          </p:cNvSpPr>
          <p:nvPr>
            <p:ph type="sldNum" sz="quarter" idx="12"/>
          </p:nvPr>
        </p:nvSpPr>
        <p:spPr/>
        <p:txBody>
          <a:bodyPr/>
          <a:lstStyle/>
          <a:p>
            <a:fld id="{ECA2BB18-9643-4B2F-A82D-0A327DB1116D}" type="slidenum">
              <a:rPr lang="en-US" smtClean="0"/>
              <a:pPr/>
              <a:t>6</a:t>
            </a:fld>
            <a:endParaRPr lang="en-US"/>
          </a:p>
        </p:txBody>
      </p:sp>
      <p:sp>
        <p:nvSpPr>
          <p:cNvPr id="5" name="Footer Placeholder 4"/>
          <p:cNvSpPr>
            <a:spLocks noGrp="1"/>
          </p:cNvSpPr>
          <p:nvPr>
            <p:ph type="ftr" sz="quarter" idx="11"/>
          </p:nvPr>
        </p:nvSpPr>
        <p:spPr>
          <a:xfrm>
            <a:off x="5257800" y="6324600"/>
            <a:ext cx="2895600" cy="365125"/>
          </a:xfrm>
        </p:spPr>
        <p:txBody>
          <a:bodyPr/>
          <a:lstStyle/>
          <a:p>
            <a:r>
              <a:rPr lang="en-US" smtClean="0"/>
              <a:t>K. Bako                 OCA 2018</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Today’s Workshop</a:t>
            </a:r>
            <a:endParaRPr lang="en-US" sz="3600" b="1" dirty="0"/>
          </a:p>
        </p:txBody>
      </p:sp>
      <p:sp>
        <p:nvSpPr>
          <p:cNvPr id="3" name="Content Placeholder 2"/>
          <p:cNvSpPr>
            <a:spLocks noGrp="1"/>
          </p:cNvSpPr>
          <p:nvPr>
            <p:ph idx="1"/>
          </p:nvPr>
        </p:nvSpPr>
        <p:spPr/>
        <p:txBody>
          <a:bodyPr/>
          <a:lstStyle/>
          <a:p>
            <a:r>
              <a:rPr lang="en-US" dirty="0" smtClean="0"/>
              <a:t>Introduction</a:t>
            </a:r>
          </a:p>
          <a:p>
            <a:r>
              <a:rPr lang="en-US" dirty="0" smtClean="0"/>
              <a:t>Creation of the Model</a:t>
            </a:r>
          </a:p>
          <a:p>
            <a:r>
              <a:rPr lang="en-US" dirty="0" smtClean="0"/>
              <a:t>Purpose of the Model</a:t>
            </a:r>
          </a:p>
          <a:p>
            <a:r>
              <a:rPr lang="en-US" dirty="0" smtClean="0"/>
              <a:t>The Family Reunification Model ©</a:t>
            </a:r>
          </a:p>
          <a:p>
            <a:r>
              <a:rPr lang="en-US" dirty="0" smtClean="0"/>
              <a:t>Overview Features</a:t>
            </a:r>
          </a:p>
          <a:p>
            <a:r>
              <a:rPr lang="en-US" dirty="0" smtClean="0"/>
              <a:t>Micro to Macro Applications</a:t>
            </a:r>
          </a:p>
          <a:p>
            <a:r>
              <a:rPr lang="en-US" dirty="0" smtClean="0"/>
              <a:t>Questions?</a:t>
            </a:r>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7</a:t>
            </a:fld>
            <a:endParaRPr lang="en-US"/>
          </a:p>
        </p:txBody>
      </p:sp>
      <p:sp>
        <p:nvSpPr>
          <p:cNvPr id="5" name="Footer Placeholder 4"/>
          <p:cNvSpPr>
            <a:spLocks noGrp="1"/>
          </p:cNvSpPr>
          <p:nvPr>
            <p:ph type="ftr" sz="quarter" idx="11"/>
          </p:nvPr>
        </p:nvSpPr>
        <p:spPr>
          <a:xfrm>
            <a:off x="5562600" y="6324600"/>
            <a:ext cx="2895600" cy="365125"/>
          </a:xfrm>
        </p:spPr>
        <p:txBody>
          <a:bodyPr/>
          <a:lstStyle/>
          <a:p>
            <a:r>
              <a:rPr lang="en-US" smtClean="0"/>
              <a:t>K. Bako                 OCA 2018</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a:t>
            </a:r>
            <a:endParaRPr lang="en-US" sz="3600" b="1"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800" dirty="0" smtClean="0"/>
              <a:t>Training in the FRM© has micro to macro level implications to enhance service delivery in effort to improve outcomes for children and families.</a:t>
            </a:r>
          </a:p>
          <a:p>
            <a:r>
              <a:rPr lang="en-US" sz="2800" dirty="0" smtClean="0"/>
              <a:t>Who can benefit:</a:t>
            </a:r>
          </a:p>
          <a:p>
            <a:pPr lvl="1"/>
            <a:r>
              <a:rPr lang="en-US" dirty="0" smtClean="0"/>
              <a:t>Children and families</a:t>
            </a:r>
          </a:p>
          <a:p>
            <a:pPr lvl="1"/>
            <a:r>
              <a:rPr lang="en-US" dirty="0" smtClean="0"/>
              <a:t>Direct Care Staff </a:t>
            </a:r>
          </a:p>
          <a:p>
            <a:pPr lvl="1"/>
            <a:r>
              <a:rPr lang="en-US" dirty="0" smtClean="0"/>
              <a:t>RTC Program Administrators, Managers, Clinical Supervisors</a:t>
            </a:r>
          </a:p>
          <a:p>
            <a:pPr lvl="1"/>
            <a:r>
              <a:rPr lang="en-US" dirty="0" smtClean="0"/>
              <a:t>Community Collaborators</a:t>
            </a:r>
          </a:p>
          <a:p>
            <a:pPr lvl="1"/>
            <a:r>
              <a:rPr lang="en-US" dirty="0" smtClean="0"/>
              <a:t>Community Stakeholders</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8</a:t>
            </a:fld>
            <a:endParaRPr lang="en-US"/>
          </a:p>
        </p:txBody>
      </p:sp>
      <p:sp>
        <p:nvSpPr>
          <p:cNvPr id="5" name="Footer Placeholder 4"/>
          <p:cNvSpPr>
            <a:spLocks noGrp="1"/>
          </p:cNvSpPr>
          <p:nvPr>
            <p:ph type="ftr" sz="quarter" idx="11"/>
          </p:nvPr>
        </p:nvSpPr>
        <p:spPr>
          <a:xfrm>
            <a:off x="5334000" y="6248400"/>
            <a:ext cx="2895600" cy="396875"/>
          </a:xfrm>
        </p:spPr>
        <p:txBody>
          <a:bodyPr/>
          <a:lstStyle/>
          <a:p>
            <a:r>
              <a:rPr lang="en-US" smtClean="0"/>
              <a:t>K. Bako                 OCA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685800" y="685800"/>
            <a:ext cx="7772400" cy="5638799"/>
          </a:xfrm>
        </p:spPr>
        <p:txBody>
          <a:bodyPr>
            <a:normAutofit fontScale="90000"/>
          </a:bodyPr>
          <a:lstStyle/>
          <a:p>
            <a:pPr algn="l" eaLnBrk="1" hangingPunct="1"/>
            <a:r>
              <a:rPr lang="en-US" sz="4000" b="1" dirty="0" smtClean="0"/>
              <a:t>Why?</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700" dirty="0" smtClean="0"/>
              <a:t>With lack of a comprehensive and coherent clinical treatment model, the reunification process (and its outcome) is often vulnerable and varied.</a:t>
            </a:r>
            <a:br>
              <a:rPr lang="en-US" sz="2700" dirty="0" smtClean="0"/>
            </a:br>
            <a:r>
              <a:rPr lang="en-US" sz="2700" dirty="0" smtClean="0"/>
              <a:t/>
            </a:r>
            <a:br>
              <a:rPr lang="en-US" sz="2700" dirty="0" smtClean="0"/>
            </a:br>
            <a:r>
              <a:rPr lang="en-US" sz="2700" dirty="0" smtClean="0"/>
              <a:t>Variability in the ability, professionalism, clinical understanding and skill set of the caseworker (s), counselor (s), Service Providers,  and Decision Makers, in addition to incongruent Organizational Policy and Procedure, creates unnecessary inconsistency.  This leaves  treatment outcomes vulnerable and varied for the children and families we serve.</a:t>
            </a:r>
            <a:r>
              <a:rPr lang="en-US" sz="2400" dirty="0" smtClean="0"/>
              <a:t/>
            </a:r>
            <a:br>
              <a:rPr lang="en-US" sz="2400" dirty="0" smtClean="0"/>
            </a:br>
            <a:r>
              <a:rPr lang="en-US" sz="2400" dirty="0" smtClean="0"/>
              <a:t/>
            </a:r>
            <a:br>
              <a:rPr lang="en-US" sz="2400" dirty="0" smtClean="0"/>
            </a:br>
            <a:endParaRPr lang="en-US" sz="2400" dirty="0" smtClean="0"/>
          </a:p>
        </p:txBody>
      </p:sp>
      <p:sp>
        <p:nvSpPr>
          <p:cNvPr id="34820" name="Slide Number Placeholder 3"/>
          <p:cNvSpPr>
            <a:spLocks noGrp="1"/>
          </p:cNvSpPr>
          <p:nvPr>
            <p:ph type="sldNum" sz="quarter" idx="12"/>
          </p:nvPr>
        </p:nvSpPr>
        <p:spPr bwMode="auto">
          <a:ln>
            <a:miter lim="800000"/>
            <a:headEnd/>
            <a:tailEnd/>
          </a:ln>
        </p:spPr>
        <p:txBody>
          <a:bodyPr/>
          <a:lstStyle/>
          <a:p>
            <a:fld id="{DE7AAE82-A903-4309-89C6-D85400431782}" type="slidenum">
              <a:rPr lang="en-US"/>
              <a:pPr/>
              <a:t>9</a:t>
            </a:fld>
            <a:endParaRPr lang="en-US"/>
          </a:p>
        </p:txBody>
      </p:sp>
      <p:sp>
        <p:nvSpPr>
          <p:cNvPr id="4" name="Footer Placeholder 3"/>
          <p:cNvSpPr>
            <a:spLocks noGrp="1"/>
          </p:cNvSpPr>
          <p:nvPr>
            <p:ph type="ftr" sz="quarter" idx="11"/>
          </p:nvPr>
        </p:nvSpPr>
        <p:spPr>
          <a:xfrm>
            <a:off x="5943600" y="6324600"/>
            <a:ext cx="2895600" cy="365125"/>
          </a:xfrm>
        </p:spPr>
        <p:txBody>
          <a:bodyPr/>
          <a:lstStyle/>
          <a:p>
            <a:r>
              <a:rPr lang="en-US" smtClean="0"/>
              <a:t>K. Bako                 OCA 2018</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76A55"/>
      </a:dk2>
      <a:lt2>
        <a:srgbClr val="EAEBDE"/>
      </a:lt2>
      <a:accent1>
        <a:srgbClr val="7030A0"/>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3159</TotalTime>
  <Words>825</Words>
  <Application>Microsoft Office PowerPoint</Application>
  <PresentationFormat>On-screen Show (4:3)</PresentationFormat>
  <Paragraphs>167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Family Reunification Model ©; Promoting Efficient &amp; Effective Residential Treatment &amp; Service Collaboration</vt:lpstr>
      <vt:lpstr>Clinician Researcher- Practitioner</vt:lpstr>
      <vt:lpstr>Who’s Who?</vt:lpstr>
      <vt:lpstr>Parking Lot</vt:lpstr>
      <vt:lpstr>Residential Treatment Service Delivery &amp; Collaboration</vt:lpstr>
      <vt:lpstr>The Big Picture</vt:lpstr>
      <vt:lpstr>Today’s Workshop</vt:lpstr>
      <vt:lpstr>Who</vt:lpstr>
      <vt:lpstr>Why?   With lack of a comprehensive and coherent clinical treatment model, the reunification process (and its outcome) is often vulnerable and varied.  Variability in the ability, professionalism, clinical understanding and skill set of the caseworker (s), counselor (s), Service Providers,  and Decision Makers, in addition to incongruent Organizational Policy and Procedure, creates unnecessary inconsistency.  This leaves  treatment outcomes vulnerable and varied for the children and families we serve.  </vt:lpstr>
      <vt:lpstr>How will the FRM model help children and families?</vt:lpstr>
      <vt:lpstr>How will the FRM model help children and families?</vt:lpstr>
      <vt:lpstr>Where </vt:lpstr>
      <vt:lpstr>The Family Reunification Model: A Logic Model</vt:lpstr>
      <vt:lpstr>The Family Reunification Model ©       8 Phases I. Pre-Admission II. Admission III. Stabilization/Assessment IV. Mediation/ Mitigation V: Visitation/  Therapeutic Reframe VI: Transfer VII: Detachment/       Individuation VIII: Discharge</vt:lpstr>
      <vt:lpstr>Comprehensive Features A. Model Illustration B. Trauma Informed &amp; Trauma Focused Treatment Folder Options  C. Parent Packet D. Measures of Progress {Quadrants of Progress} E. Metaphors F. Safety Plan G. LOC Tool H. Wrap Plan I. Family Therapy rules J. Family Therapy Process K. Visitation Sheets L. WJH Sheet M. Behavior Mod Sample Sheet N. Behavior Mod Charting O. Sample Quarterly Progress Report P. Admission Criteria Q. Discharge Criteria R. Family Reunification Developmental Process Best Practices S. Critical Impact Points T. Prognosis Factors</vt:lpstr>
      <vt:lpstr>Model Features</vt:lpstr>
      <vt:lpstr>The Family Reunification Model ©</vt:lpstr>
      <vt:lpstr> Reunifying a Family is like teaching the child and family to ride a bike. Doing the right thing  Realize we are providing a bike (services) -Find a bike that fits (services/providers) -Getting on the bike (motivation/commitment) -Training wheels (Supportive Assistance) -Learning to ride without training wheels  (transfer of skills) -Staying on the path (maintenance) -Riding together in Unison at the same rate (Discharge)  </vt:lpstr>
      <vt:lpstr>Using Hi-Fidelity Wraparound to drive the process is like riding in an SUV full of TX Providers on the Journey to Reunification Doing the Thing Right (Efficiency) -Determine who has been driving? -Who should be driving? -Are they safe/legal driver? -Have we agreed on where we are going? -What kind of route are we going to take? -What kind of resources are in our car? -Who are we kicking out first? -Is everyone in the car that needs to be?</vt:lpstr>
      <vt:lpstr>Micro to Macro</vt:lpstr>
      <vt:lpstr>Questions, Comments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Family Reunification Model © Presented at OACYCP 2018</dc:title>
  <dc:creator>kbako</dc:creator>
  <cp:lastModifiedBy>kbako</cp:lastModifiedBy>
  <cp:revision>320</cp:revision>
  <dcterms:created xsi:type="dcterms:W3CDTF">2018-03-20T16:57:20Z</dcterms:created>
  <dcterms:modified xsi:type="dcterms:W3CDTF">2018-08-30T18:22:47Z</dcterms:modified>
</cp:coreProperties>
</file>